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63" r:id="rId2"/>
    <p:sldId id="392" r:id="rId3"/>
    <p:sldId id="339" r:id="rId4"/>
    <p:sldId id="312" r:id="rId5"/>
    <p:sldId id="377" r:id="rId6"/>
    <p:sldId id="382" r:id="rId7"/>
    <p:sldId id="349" r:id="rId8"/>
    <p:sldId id="355" r:id="rId9"/>
    <p:sldId id="391" r:id="rId10"/>
    <p:sldId id="390" r:id="rId11"/>
    <p:sldId id="381" r:id="rId12"/>
    <p:sldId id="395" r:id="rId13"/>
    <p:sldId id="396" r:id="rId14"/>
    <p:sldId id="383" r:id="rId15"/>
    <p:sldId id="384" r:id="rId16"/>
    <p:sldId id="385" r:id="rId17"/>
    <p:sldId id="386" r:id="rId18"/>
    <p:sldId id="387" r:id="rId19"/>
    <p:sldId id="388" r:id="rId20"/>
    <p:sldId id="380" r:id="rId21"/>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5">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5"/>
    <a:srgbClr val="F6BC1C"/>
    <a:srgbClr val="EEB42B"/>
    <a:srgbClr val="E2A71D"/>
    <a:srgbClr val="0065A6"/>
    <a:srgbClr val="005B9C"/>
    <a:srgbClr val="3C3C3B"/>
    <a:srgbClr val="FFE3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7698" autoAdjust="0"/>
  </p:normalViewPr>
  <p:slideViewPr>
    <p:cSldViewPr snapToGrid="0" snapToObjects="1">
      <p:cViewPr varScale="1">
        <p:scale>
          <a:sx n="147" d="100"/>
          <a:sy n="147" d="100"/>
        </p:scale>
        <p:origin x="2208" y="342"/>
      </p:cViewPr>
      <p:guideLst>
        <p:guide orient="horz" pos="1445"/>
        <p:guide pos="2832"/>
      </p:guideLst>
    </p:cSldViewPr>
  </p:slideViewPr>
  <p:outlineViewPr>
    <p:cViewPr>
      <p:scale>
        <a:sx n="33" d="100"/>
        <a:sy n="33" d="100"/>
      </p:scale>
      <p:origin x="0" y="206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2296" tIns="46149" rIns="92296" bIns="46149" rtlCol="0"/>
          <a:lstStyle>
            <a:lvl1pPr algn="l">
              <a:defRPr sz="1200"/>
            </a:lvl1pPr>
          </a:lstStyle>
          <a:p>
            <a:endParaRPr lang="en-US"/>
          </a:p>
        </p:txBody>
      </p:sp>
      <p:sp>
        <p:nvSpPr>
          <p:cNvPr id="3" name="Date Placeholder 2"/>
          <p:cNvSpPr>
            <a:spLocks noGrp="1"/>
          </p:cNvSpPr>
          <p:nvPr>
            <p:ph type="dt" sz="quarter" idx="1"/>
          </p:nvPr>
        </p:nvSpPr>
        <p:spPr>
          <a:xfrm>
            <a:off x="3857637" y="0"/>
            <a:ext cx="2951163" cy="497126"/>
          </a:xfrm>
          <a:prstGeom prst="rect">
            <a:avLst/>
          </a:prstGeom>
        </p:spPr>
        <p:txBody>
          <a:bodyPr vert="horz" lIns="92296" tIns="46149" rIns="92296" bIns="46149" rtlCol="0"/>
          <a:lstStyle>
            <a:lvl1pPr algn="r">
              <a:defRPr sz="1200"/>
            </a:lvl1pPr>
          </a:lstStyle>
          <a:p>
            <a:fld id="{09B208C2-FBEB-1E40-B270-F07A9B3398C4}" type="datetimeFigureOut">
              <a:rPr lang="en-US" smtClean="0"/>
              <a:pPr/>
              <a:t>1/22/2025</a:t>
            </a:fld>
            <a:endParaRPr lang="en-US"/>
          </a:p>
        </p:txBody>
      </p:sp>
      <p:sp>
        <p:nvSpPr>
          <p:cNvPr id="4" name="Footer Placeholder 3"/>
          <p:cNvSpPr>
            <a:spLocks noGrp="1"/>
          </p:cNvSpPr>
          <p:nvPr>
            <p:ph type="ftr" sz="quarter" idx="2"/>
          </p:nvPr>
        </p:nvSpPr>
        <p:spPr>
          <a:xfrm>
            <a:off x="0" y="9443662"/>
            <a:ext cx="2951163" cy="497126"/>
          </a:xfrm>
          <a:prstGeom prst="rect">
            <a:avLst/>
          </a:prstGeom>
        </p:spPr>
        <p:txBody>
          <a:bodyPr vert="horz" lIns="92296" tIns="46149" rIns="92296" bIns="46149" rtlCol="0" anchor="b"/>
          <a:lstStyle>
            <a:lvl1pPr algn="l">
              <a:defRPr sz="1200"/>
            </a:lvl1pPr>
          </a:lstStyle>
          <a:p>
            <a:endParaRPr lang="en-US"/>
          </a:p>
        </p:txBody>
      </p:sp>
      <p:sp>
        <p:nvSpPr>
          <p:cNvPr id="5" name="Slide Number Placeholder 4"/>
          <p:cNvSpPr>
            <a:spLocks noGrp="1"/>
          </p:cNvSpPr>
          <p:nvPr>
            <p:ph type="sldNum" sz="quarter" idx="3"/>
          </p:nvPr>
        </p:nvSpPr>
        <p:spPr>
          <a:xfrm>
            <a:off x="3857637" y="9443662"/>
            <a:ext cx="2951163" cy="497126"/>
          </a:xfrm>
          <a:prstGeom prst="rect">
            <a:avLst/>
          </a:prstGeom>
        </p:spPr>
        <p:txBody>
          <a:bodyPr vert="horz" lIns="92296" tIns="46149" rIns="92296" bIns="46149" rtlCol="0" anchor="b"/>
          <a:lstStyle>
            <a:lvl1pPr algn="r">
              <a:defRPr sz="1200"/>
            </a:lvl1pPr>
          </a:lstStyle>
          <a:p>
            <a:fld id="{17E4F77C-F852-0643-8398-07B6377A10DE}" type="slidenum">
              <a:rPr lang="en-US" smtClean="0"/>
              <a:pPr/>
              <a:t>‹#›</a:t>
            </a:fld>
            <a:endParaRPr lang="en-US"/>
          </a:p>
        </p:txBody>
      </p:sp>
    </p:spTree>
    <p:extLst>
      <p:ext uri="{BB962C8B-B14F-4D97-AF65-F5344CB8AC3E}">
        <p14:creationId xmlns:p14="http://schemas.microsoft.com/office/powerpoint/2010/main" val="1851155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2296" tIns="46149" rIns="92296" bIns="46149" rtlCol="0"/>
          <a:lstStyle>
            <a:lvl1pPr algn="l">
              <a:defRPr sz="1200"/>
            </a:lvl1pPr>
          </a:lstStyle>
          <a:p>
            <a:endParaRPr lang="en-US"/>
          </a:p>
        </p:txBody>
      </p:sp>
      <p:sp>
        <p:nvSpPr>
          <p:cNvPr id="3" name="Date Placeholder 2"/>
          <p:cNvSpPr>
            <a:spLocks noGrp="1"/>
          </p:cNvSpPr>
          <p:nvPr>
            <p:ph type="dt" idx="1"/>
          </p:nvPr>
        </p:nvSpPr>
        <p:spPr>
          <a:xfrm>
            <a:off x="3857637" y="0"/>
            <a:ext cx="2951163" cy="497126"/>
          </a:xfrm>
          <a:prstGeom prst="rect">
            <a:avLst/>
          </a:prstGeom>
        </p:spPr>
        <p:txBody>
          <a:bodyPr vert="horz" lIns="92296" tIns="46149" rIns="92296" bIns="46149" rtlCol="0"/>
          <a:lstStyle>
            <a:lvl1pPr algn="r">
              <a:defRPr sz="1200"/>
            </a:lvl1pPr>
          </a:lstStyle>
          <a:p>
            <a:fld id="{B099658A-2163-034B-91F9-ED7501212517}" type="datetimeFigureOut">
              <a:rPr lang="en-US" smtClean="0"/>
              <a:pPr/>
              <a:t>1/22/2025</a:t>
            </a:fld>
            <a:endParaRPr lang="en-US"/>
          </a:p>
        </p:txBody>
      </p:sp>
      <p:sp>
        <p:nvSpPr>
          <p:cNvPr id="4" name="Slide Image Placeholder 3"/>
          <p:cNvSpPr>
            <a:spLocks noGrp="1" noRot="1" noChangeAspect="1"/>
          </p:cNvSpPr>
          <p:nvPr>
            <p:ph type="sldImg" idx="2"/>
          </p:nvPr>
        </p:nvSpPr>
        <p:spPr>
          <a:xfrm>
            <a:off x="919163" y="746125"/>
            <a:ext cx="4972050" cy="3729038"/>
          </a:xfrm>
          <a:prstGeom prst="rect">
            <a:avLst/>
          </a:prstGeom>
          <a:noFill/>
          <a:ln w="12700">
            <a:solidFill>
              <a:prstClr val="black"/>
            </a:solidFill>
          </a:ln>
        </p:spPr>
        <p:txBody>
          <a:bodyPr vert="horz" lIns="92296" tIns="46149" rIns="92296" bIns="46149" rtlCol="0" anchor="ctr"/>
          <a:lstStyle/>
          <a:p>
            <a:endParaRPr lang="en-US"/>
          </a:p>
        </p:txBody>
      </p:sp>
      <p:sp>
        <p:nvSpPr>
          <p:cNvPr id="5" name="Notes Placeholder 4"/>
          <p:cNvSpPr>
            <a:spLocks noGrp="1"/>
          </p:cNvSpPr>
          <p:nvPr>
            <p:ph type="body" sz="quarter" idx="3"/>
          </p:nvPr>
        </p:nvSpPr>
        <p:spPr>
          <a:xfrm>
            <a:off x="681038" y="4722695"/>
            <a:ext cx="5448300" cy="4474131"/>
          </a:xfrm>
          <a:prstGeom prst="rect">
            <a:avLst/>
          </a:prstGeom>
        </p:spPr>
        <p:txBody>
          <a:bodyPr vert="horz" lIns="92296" tIns="46149" rIns="92296" bIns="4614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3662"/>
            <a:ext cx="2951163" cy="497126"/>
          </a:xfrm>
          <a:prstGeom prst="rect">
            <a:avLst/>
          </a:prstGeom>
        </p:spPr>
        <p:txBody>
          <a:bodyPr vert="horz" lIns="92296" tIns="46149" rIns="92296" bIns="46149" rtlCol="0" anchor="b"/>
          <a:lstStyle>
            <a:lvl1pPr algn="l">
              <a:defRPr sz="1200"/>
            </a:lvl1pPr>
          </a:lstStyle>
          <a:p>
            <a:endParaRPr lang="en-US"/>
          </a:p>
        </p:txBody>
      </p:sp>
      <p:sp>
        <p:nvSpPr>
          <p:cNvPr id="7" name="Slide Number Placeholder 6"/>
          <p:cNvSpPr>
            <a:spLocks noGrp="1"/>
          </p:cNvSpPr>
          <p:nvPr>
            <p:ph type="sldNum" sz="quarter" idx="5"/>
          </p:nvPr>
        </p:nvSpPr>
        <p:spPr>
          <a:xfrm>
            <a:off x="3857637" y="9443662"/>
            <a:ext cx="2951163" cy="497126"/>
          </a:xfrm>
          <a:prstGeom prst="rect">
            <a:avLst/>
          </a:prstGeom>
        </p:spPr>
        <p:txBody>
          <a:bodyPr vert="horz" lIns="92296" tIns="46149" rIns="92296" bIns="46149" rtlCol="0" anchor="b"/>
          <a:lstStyle>
            <a:lvl1pPr algn="r">
              <a:defRPr sz="1200"/>
            </a:lvl1pPr>
          </a:lstStyle>
          <a:p>
            <a:fld id="{729DE3F7-9AFF-0D49-8E73-155E9665E117}" type="slidenum">
              <a:rPr lang="en-US" smtClean="0"/>
              <a:pPr/>
              <a:t>‹#›</a:t>
            </a:fld>
            <a:endParaRPr lang="en-US"/>
          </a:p>
        </p:txBody>
      </p:sp>
    </p:spTree>
    <p:extLst>
      <p:ext uri="{BB962C8B-B14F-4D97-AF65-F5344CB8AC3E}">
        <p14:creationId xmlns:p14="http://schemas.microsoft.com/office/powerpoint/2010/main" val="19021514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Edison </a:t>
            </a:r>
          </a:p>
        </p:txBody>
      </p:sp>
      <p:sp>
        <p:nvSpPr>
          <p:cNvPr id="4" name="Slide Number Placeholder 3"/>
          <p:cNvSpPr>
            <a:spLocks noGrp="1"/>
          </p:cNvSpPr>
          <p:nvPr>
            <p:ph type="sldNum" sz="quarter" idx="10"/>
          </p:nvPr>
        </p:nvSpPr>
        <p:spPr/>
        <p:txBody>
          <a:bodyPr/>
          <a:lstStyle/>
          <a:p>
            <a:fld id="{729DE3F7-9AFF-0D49-8E73-155E9665E117}" type="slidenum">
              <a:rPr lang="en-US" smtClean="0"/>
              <a:pPr/>
              <a:t>1</a:t>
            </a:fld>
            <a:endParaRPr lang="en-US"/>
          </a:p>
        </p:txBody>
      </p:sp>
    </p:spTree>
    <p:extLst>
      <p:ext uri="{BB962C8B-B14F-4D97-AF65-F5344CB8AC3E}">
        <p14:creationId xmlns:p14="http://schemas.microsoft.com/office/powerpoint/2010/main" val="444149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Yenny</a:t>
            </a:r>
            <a:endParaRPr lang="en-GB" dirty="0"/>
          </a:p>
        </p:txBody>
      </p:sp>
      <p:sp>
        <p:nvSpPr>
          <p:cNvPr id="4" name="Slide Number Placeholder 3"/>
          <p:cNvSpPr>
            <a:spLocks noGrp="1"/>
          </p:cNvSpPr>
          <p:nvPr>
            <p:ph type="sldNum" sz="quarter" idx="5"/>
          </p:nvPr>
        </p:nvSpPr>
        <p:spPr/>
        <p:txBody>
          <a:bodyPr/>
          <a:lstStyle/>
          <a:p>
            <a:fld id="{729DE3F7-9AFF-0D49-8E73-155E9665E117}" type="slidenum">
              <a:rPr lang="en-US" smtClean="0"/>
              <a:pPr/>
              <a:t>10</a:t>
            </a:fld>
            <a:endParaRPr lang="en-US"/>
          </a:p>
        </p:txBody>
      </p:sp>
    </p:spTree>
    <p:extLst>
      <p:ext uri="{BB962C8B-B14F-4D97-AF65-F5344CB8AC3E}">
        <p14:creationId xmlns:p14="http://schemas.microsoft.com/office/powerpoint/2010/main" val="313447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Ams </a:t>
            </a:r>
          </a:p>
          <a:p>
            <a:endParaRPr lang="en-GB" dirty="0"/>
          </a:p>
        </p:txBody>
      </p:sp>
      <p:sp>
        <p:nvSpPr>
          <p:cNvPr id="4" name="Slide Number Placeholder 3"/>
          <p:cNvSpPr>
            <a:spLocks noGrp="1"/>
          </p:cNvSpPr>
          <p:nvPr>
            <p:ph type="sldNum" sz="quarter" idx="5"/>
          </p:nvPr>
        </p:nvSpPr>
        <p:spPr/>
        <p:txBody>
          <a:bodyPr/>
          <a:lstStyle/>
          <a:p>
            <a:fld id="{729DE3F7-9AFF-0D49-8E73-155E9665E117}" type="slidenum">
              <a:rPr lang="en-US" smtClean="0"/>
              <a:pPr/>
              <a:t>11</a:t>
            </a:fld>
            <a:endParaRPr lang="en-US"/>
          </a:p>
        </p:txBody>
      </p:sp>
    </p:spTree>
    <p:extLst>
      <p:ext uri="{BB962C8B-B14F-4D97-AF65-F5344CB8AC3E}">
        <p14:creationId xmlns:p14="http://schemas.microsoft.com/office/powerpoint/2010/main" val="74145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Yenny</a:t>
            </a:r>
            <a:endParaRPr lang="en-GB" dirty="0"/>
          </a:p>
        </p:txBody>
      </p:sp>
      <p:sp>
        <p:nvSpPr>
          <p:cNvPr id="4" name="Slide Number Placeholder 3"/>
          <p:cNvSpPr>
            <a:spLocks noGrp="1"/>
          </p:cNvSpPr>
          <p:nvPr>
            <p:ph type="sldNum" sz="quarter" idx="5"/>
          </p:nvPr>
        </p:nvSpPr>
        <p:spPr/>
        <p:txBody>
          <a:bodyPr/>
          <a:lstStyle/>
          <a:p>
            <a:fld id="{729DE3F7-9AFF-0D49-8E73-155E9665E117}" type="slidenum">
              <a:rPr lang="en-US" smtClean="0"/>
              <a:pPr/>
              <a:t>14</a:t>
            </a:fld>
            <a:endParaRPr lang="en-US"/>
          </a:p>
        </p:txBody>
      </p:sp>
    </p:spTree>
    <p:extLst>
      <p:ext uri="{BB962C8B-B14F-4D97-AF65-F5344CB8AC3E}">
        <p14:creationId xmlns:p14="http://schemas.microsoft.com/office/powerpoint/2010/main" val="104124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Edison </a:t>
            </a:r>
          </a:p>
        </p:txBody>
      </p:sp>
      <p:sp>
        <p:nvSpPr>
          <p:cNvPr id="4" name="Slide Number Placeholder 3"/>
          <p:cNvSpPr>
            <a:spLocks noGrp="1"/>
          </p:cNvSpPr>
          <p:nvPr>
            <p:ph type="sldNum" sz="quarter" idx="5"/>
          </p:nvPr>
        </p:nvSpPr>
        <p:spPr/>
        <p:txBody>
          <a:bodyPr/>
          <a:lstStyle/>
          <a:p>
            <a:fld id="{729DE3F7-9AFF-0D49-8E73-155E9665E117}" type="slidenum">
              <a:rPr lang="en-US" smtClean="0"/>
              <a:pPr/>
              <a:t>15</a:t>
            </a:fld>
            <a:endParaRPr lang="en-US"/>
          </a:p>
        </p:txBody>
      </p:sp>
    </p:spTree>
    <p:extLst>
      <p:ext uri="{BB962C8B-B14F-4D97-AF65-F5344CB8AC3E}">
        <p14:creationId xmlns:p14="http://schemas.microsoft.com/office/powerpoint/2010/main" val="37448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Edison</a:t>
            </a:r>
          </a:p>
        </p:txBody>
      </p:sp>
      <p:sp>
        <p:nvSpPr>
          <p:cNvPr id="4" name="Slide Number Placeholder 3"/>
          <p:cNvSpPr>
            <a:spLocks noGrp="1"/>
          </p:cNvSpPr>
          <p:nvPr>
            <p:ph type="sldNum" sz="quarter" idx="5"/>
          </p:nvPr>
        </p:nvSpPr>
        <p:spPr/>
        <p:txBody>
          <a:bodyPr/>
          <a:lstStyle/>
          <a:p>
            <a:fld id="{729DE3F7-9AFF-0D49-8E73-155E9665E117}" type="slidenum">
              <a:rPr lang="en-US" smtClean="0"/>
              <a:pPr/>
              <a:t>16</a:t>
            </a:fld>
            <a:endParaRPr lang="en-US"/>
          </a:p>
        </p:txBody>
      </p:sp>
    </p:spTree>
    <p:extLst>
      <p:ext uri="{BB962C8B-B14F-4D97-AF65-F5344CB8AC3E}">
        <p14:creationId xmlns:p14="http://schemas.microsoft.com/office/powerpoint/2010/main" val="153281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Yenny</a:t>
            </a:r>
            <a:endParaRPr lang="en-GB" dirty="0"/>
          </a:p>
        </p:txBody>
      </p:sp>
      <p:sp>
        <p:nvSpPr>
          <p:cNvPr id="4" name="Slide Number Placeholder 3"/>
          <p:cNvSpPr>
            <a:spLocks noGrp="1"/>
          </p:cNvSpPr>
          <p:nvPr>
            <p:ph type="sldNum" sz="quarter" idx="5"/>
          </p:nvPr>
        </p:nvSpPr>
        <p:spPr/>
        <p:txBody>
          <a:bodyPr/>
          <a:lstStyle/>
          <a:p>
            <a:fld id="{729DE3F7-9AFF-0D49-8E73-155E9665E117}" type="slidenum">
              <a:rPr lang="en-US" smtClean="0"/>
              <a:pPr/>
              <a:t>17</a:t>
            </a:fld>
            <a:endParaRPr lang="en-US"/>
          </a:p>
        </p:txBody>
      </p:sp>
    </p:spTree>
    <p:extLst>
      <p:ext uri="{BB962C8B-B14F-4D97-AF65-F5344CB8AC3E}">
        <p14:creationId xmlns:p14="http://schemas.microsoft.com/office/powerpoint/2010/main" val="3466658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Ams</a:t>
            </a:r>
          </a:p>
        </p:txBody>
      </p:sp>
      <p:sp>
        <p:nvSpPr>
          <p:cNvPr id="4" name="Slide Number Placeholder 3"/>
          <p:cNvSpPr>
            <a:spLocks noGrp="1"/>
          </p:cNvSpPr>
          <p:nvPr>
            <p:ph type="sldNum" sz="quarter" idx="5"/>
          </p:nvPr>
        </p:nvSpPr>
        <p:spPr/>
        <p:txBody>
          <a:bodyPr/>
          <a:lstStyle/>
          <a:p>
            <a:fld id="{729DE3F7-9AFF-0D49-8E73-155E9665E117}" type="slidenum">
              <a:rPr lang="en-US" smtClean="0"/>
              <a:pPr/>
              <a:t>18</a:t>
            </a:fld>
            <a:endParaRPr lang="en-US"/>
          </a:p>
        </p:txBody>
      </p:sp>
    </p:spTree>
    <p:extLst>
      <p:ext uri="{BB962C8B-B14F-4D97-AF65-F5344CB8AC3E}">
        <p14:creationId xmlns:p14="http://schemas.microsoft.com/office/powerpoint/2010/main" val="3988517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Ams, Edison, </a:t>
            </a:r>
            <a:r>
              <a:rPr lang="en-GB" dirty="0" err="1"/>
              <a:t>Yenny</a:t>
            </a:r>
            <a:r>
              <a:rPr lang="en-GB" dirty="0"/>
              <a:t> – joint discussion </a:t>
            </a:r>
          </a:p>
        </p:txBody>
      </p:sp>
      <p:sp>
        <p:nvSpPr>
          <p:cNvPr id="4" name="Slide Number Placeholder 3"/>
          <p:cNvSpPr>
            <a:spLocks noGrp="1"/>
          </p:cNvSpPr>
          <p:nvPr>
            <p:ph type="sldNum" sz="quarter" idx="5"/>
          </p:nvPr>
        </p:nvSpPr>
        <p:spPr/>
        <p:txBody>
          <a:bodyPr/>
          <a:lstStyle/>
          <a:p>
            <a:fld id="{729DE3F7-9AFF-0D49-8E73-155E9665E117}" type="slidenum">
              <a:rPr lang="en-US" smtClean="0"/>
              <a:pPr/>
              <a:t>19</a:t>
            </a:fld>
            <a:endParaRPr lang="en-US"/>
          </a:p>
        </p:txBody>
      </p:sp>
    </p:spTree>
    <p:extLst>
      <p:ext uri="{BB962C8B-B14F-4D97-AF65-F5344CB8AC3E}">
        <p14:creationId xmlns:p14="http://schemas.microsoft.com/office/powerpoint/2010/main" val="365778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588">
              <a:defRPr/>
            </a:pPr>
            <a:r>
              <a:rPr lang="en-GB" dirty="0"/>
              <a:t>Edison </a:t>
            </a:r>
          </a:p>
        </p:txBody>
      </p:sp>
      <p:sp>
        <p:nvSpPr>
          <p:cNvPr id="4" name="Slide Number Placeholder 3"/>
          <p:cNvSpPr>
            <a:spLocks noGrp="1"/>
          </p:cNvSpPr>
          <p:nvPr>
            <p:ph type="sldNum" sz="quarter" idx="10"/>
          </p:nvPr>
        </p:nvSpPr>
        <p:spPr/>
        <p:txBody>
          <a:bodyPr/>
          <a:lstStyle/>
          <a:p>
            <a:fld id="{729DE3F7-9AFF-0D49-8E73-155E9665E117}" type="slidenum">
              <a:rPr lang="en-US" smtClean="0"/>
              <a:pPr/>
              <a:t>2</a:t>
            </a:fld>
            <a:endParaRPr lang="en-US"/>
          </a:p>
        </p:txBody>
      </p:sp>
    </p:spTree>
    <p:extLst>
      <p:ext uri="{BB962C8B-B14F-4D97-AF65-F5344CB8AC3E}">
        <p14:creationId xmlns:p14="http://schemas.microsoft.com/office/powerpoint/2010/main" val="67343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Edison</a:t>
            </a:r>
          </a:p>
        </p:txBody>
      </p:sp>
      <p:sp>
        <p:nvSpPr>
          <p:cNvPr id="4" name="Slide Number Placeholder 3"/>
          <p:cNvSpPr>
            <a:spLocks noGrp="1"/>
          </p:cNvSpPr>
          <p:nvPr>
            <p:ph type="sldNum" sz="quarter" idx="10"/>
          </p:nvPr>
        </p:nvSpPr>
        <p:spPr/>
        <p:txBody>
          <a:bodyPr/>
          <a:lstStyle/>
          <a:p>
            <a:fld id="{729DE3F7-9AFF-0D49-8E73-155E9665E117}" type="slidenum">
              <a:rPr lang="en-US" smtClean="0"/>
              <a:pPr/>
              <a:t>3</a:t>
            </a:fld>
            <a:endParaRPr lang="en-US"/>
          </a:p>
        </p:txBody>
      </p:sp>
    </p:spTree>
    <p:extLst>
      <p:ext uri="{BB962C8B-B14F-4D97-AF65-F5344CB8AC3E}">
        <p14:creationId xmlns:p14="http://schemas.microsoft.com/office/powerpoint/2010/main" val="713703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Ams</a:t>
            </a:r>
          </a:p>
        </p:txBody>
      </p:sp>
      <p:sp>
        <p:nvSpPr>
          <p:cNvPr id="4" name="Slide Number Placeholder 3"/>
          <p:cNvSpPr>
            <a:spLocks noGrp="1"/>
          </p:cNvSpPr>
          <p:nvPr>
            <p:ph type="sldNum" sz="quarter" idx="10"/>
          </p:nvPr>
        </p:nvSpPr>
        <p:spPr/>
        <p:txBody>
          <a:bodyPr/>
          <a:lstStyle/>
          <a:p>
            <a:fld id="{729DE3F7-9AFF-0D49-8E73-155E9665E117}" type="slidenum">
              <a:rPr lang="en-US" smtClean="0"/>
              <a:pPr/>
              <a:t>4</a:t>
            </a:fld>
            <a:endParaRPr lang="en-US"/>
          </a:p>
        </p:txBody>
      </p:sp>
    </p:spTree>
    <p:extLst>
      <p:ext uri="{BB962C8B-B14F-4D97-AF65-F5344CB8AC3E}">
        <p14:creationId xmlns:p14="http://schemas.microsoft.com/office/powerpoint/2010/main" val="422803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Ams</a:t>
            </a:r>
          </a:p>
          <a:p>
            <a:endParaRPr lang="en-GB" dirty="0"/>
          </a:p>
        </p:txBody>
      </p:sp>
      <p:sp>
        <p:nvSpPr>
          <p:cNvPr id="4" name="Slide Number Placeholder 3"/>
          <p:cNvSpPr>
            <a:spLocks noGrp="1"/>
          </p:cNvSpPr>
          <p:nvPr>
            <p:ph type="sldNum" sz="quarter" idx="5"/>
          </p:nvPr>
        </p:nvSpPr>
        <p:spPr/>
        <p:txBody>
          <a:bodyPr/>
          <a:lstStyle/>
          <a:p>
            <a:fld id="{729DE3F7-9AFF-0D49-8E73-155E9665E117}" type="slidenum">
              <a:rPr lang="en-US" smtClean="0"/>
              <a:pPr/>
              <a:t>5</a:t>
            </a:fld>
            <a:endParaRPr lang="en-US"/>
          </a:p>
        </p:txBody>
      </p:sp>
    </p:spTree>
    <p:extLst>
      <p:ext uri="{BB962C8B-B14F-4D97-AF65-F5344CB8AC3E}">
        <p14:creationId xmlns:p14="http://schemas.microsoft.com/office/powerpoint/2010/main" val="14380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Ams</a:t>
            </a:r>
          </a:p>
        </p:txBody>
      </p:sp>
      <p:sp>
        <p:nvSpPr>
          <p:cNvPr id="4" name="Slide Number Placeholder 3"/>
          <p:cNvSpPr>
            <a:spLocks noGrp="1"/>
          </p:cNvSpPr>
          <p:nvPr>
            <p:ph type="sldNum" sz="quarter" idx="5"/>
          </p:nvPr>
        </p:nvSpPr>
        <p:spPr/>
        <p:txBody>
          <a:bodyPr/>
          <a:lstStyle/>
          <a:p>
            <a:fld id="{729DE3F7-9AFF-0D49-8E73-155E9665E117}" type="slidenum">
              <a:rPr lang="en-US" smtClean="0"/>
              <a:pPr/>
              <a:t>6</a:t>
            </a:fld>
            <a:endParaRPr lang="en-US"/>
          </a:p>
        </p:txBody>
      </p:sp>
    </p:spTree>
    <p:extLst>
      <p:ext uri="{BB962C8B-B14F-4D97-AF65-F5344CB8AC3E}">
        <p14:creationId xmlns:p14="http://schemas.microsoft.com/office/powerpoint/2010/main" val="148853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Yenny</a:t>
            </a:r>
            <a:endParaRPr lang="en-GB" dirty="0"/>
          </a:p>
        </p:txBody>
      </p:sp>
      <p:sp>
        <p:nvSpPr>
          <p:cNvPr id="4" name="Slide Number Placeholder 3"/>
          <p:cNvSpPr>
            <a:spLocks noGrp="1"/>
          </p:cNvSpPr>
          <p:nvPr>
            <p:ph type="sldNum" sz="quarter" idx="10"/>
          </p:nvPr>
        </p:nvSpPr>
        <p:spPr/>
        <p:txBody>
          <a:bodyPr/>
          <a:lstStyle/>
          <a:p>
            <a:fld id="{729DE3F7-9AFF-0D49-8E73-155E9665E117}" type="slidenum">
              <a:rPr lang="en-US" smtClean="0"/>
              <a:pPr/>
              <a:t>7</a:t>
            </a:fld>
            <a:endParaRPr lang="en-US"/>
          </a:p>
        </p:txBody>
      </p:sp>
    </p:spTree>
    <p:extLst>
      <p:ext uri="{BB962C8B-B14F-4D97-AF65-F5344CB8AC3E}">
        <p14:creationId xmlns:p14="http://schemas.microsoft.com/office/powerpoint/2010/main" val="55997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err="1"/>
              <a:t>Yenny</a:t>
            </a: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29DE3F7-9AFF-0D49-8E73-155E9665E117}" type="slidenum">
              <a:rPr lang="en-US" smtClean="0"/>
              <a:pPr/>
              <a:t>8</a:t>
            </a:fld>
            <a:endParaRPr lang="en-US"/>
          </a:p>
        </p:txBody>
      </p:sp>
    </p:spTree>
    <p:extLst>
      <p:ext uri="{BB962C8B-B14F-4D97-AF65-F5344CB8AC3E}">
        <p14:creationId xmlns:p14="http://schemas.microsoft.com/office/powerpoint/2010/main" val="55997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Yenny</a:t>
            </a:r>
            <a:endParaRPr lang="en-GB" dirty="0"/>
          </a:p>
        </p:txBody>
      </p:sp>
      <p:sp>
        <p:nvSpPr>
          <p:cNvPr id="4" name="Slide Number Placeholder 3"/>
          <p:cNvSpPr>
            <a:spLocks noGrp="1"/>
          </p:cNvSpPr>
          <p:nvPr>
            <p:ph type="sldNum" sz="quarter" idx="5"/>
          </p:nvPr>
        </p:nvSpPr>
        <p:spPr/>
        <p:txBody>
          <a:bodyPr/>
          <a:lstStyle/>
          <a:p>
            <a:fld id="{729DE3F7-9AFF-0D49-8E73-155E9665E117}" type="slidenum">
              <a:rPr lang="en-US" smtClean="0"/>
              <a:pPr/>
              <a:t>9</a:t>
            </a:fld>
            <a:endParaRPr lang="en-US"/>
          </a:p>
        </p:txBody>
      </p:sp>
    </p:spTree>
    <p:extLst>
      <p:ext uri="{BB962C8B-B14F-4D97-AF65-F5344CB8AC3E}">
        <p14:creationId xmlns:p14="http://schemas.microsoft.com/office/powerpoint/2010/main" val="1176038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adiesCoffee_2_EDI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67336"/>
          </a:xfrm>
          <a:prstGeom prst="rect">
            <a:avLst/>
          </a:prstGeom>
        </p:spPr>
      </p:pic>
      <p:pic>
        <p:nvPicPr>
          <p:cNvPr id="10" name="Picture 9" descr="OxleaseOYellow.png"/>
          <p:cNvPicPr>
            <a:picLocks noChangeAspect="1"/>
          </p:cNvPicPr>
          <p:nvPr userDrawn="1"/>
        </p:nvPicPr>
        <p:blipFill rotWithShape="1">
          <a:blip r:embed="rId3">
            <a:extLst>
              <a:ext uri="{28A0092B-C50C-407E-A947-70E740481C1C}">
                <a14:useLocalDpi xmlns:a14="http://schemas.microsoft.com/office/drawing/2010/main" val="0"/>
              </a:ext>
            </a:extLst>
          </a:blip>
          <a:srcRect l="-275" r="20707" b="17410"/>
          <a:stretch/>
        </p:blipFill>
        <p:spPr>
          <a:xfrm>
            <a:off x="5127659" y="1750460"/>
            <a:ext cx="4016341" cy="5107540"/>
          </a:xfrm>
          <a:prstGeom prst="rect">
            <a:avLst/>
          </a:prstGeom>
        </p:spPr>
      </p:pic>
      <p:pic>
        <p:nvPicPr>
          <p:cNvPr id="5" name="Picture 4" descr="Oxleas_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533" y="321733"/>
            <a:ext cx="2654299" cy="1473965"/>
          </a:xfrm>
          <a:prstGeom prst="rect">
            <a:avLst/>
          </a:prstGeom>
        </p:spPr>
      </p:pic>
      <p:pic>
        <p:nvPicPr>
          <p:cNvPr id="7" name="Picture 6" descr="ImprovingLivesStrapBlu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533" y="4251478"/>
            <a:ext cx="2180167" cy="543801"/>
          </a:xfrm>
          <a:prstGeom prst="rect">
            <a:avLst/>
          </a:prstGeom>
        </p:spPr>
      </p:pic>
    </p:spTree>
    <p:extLst>
      <p:ext uri="{BB962C8B-B14F-4D97-AF65-F5344CB8AC3E}">
        <p14:creationId xmlns:p14="http://schemas.microsoft.com/office/powerpoint/2010/main" val="8395415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400"/>
            <a:ext cx="8034867" cy="542927"/>
          </a:xfrm>
        </p:spPr>
        <p:txBody>
          <a:bodyPr/>
          <a:lstStyle/>
          <a:p>
            <a:r>
              <a:rPr lang="en-GB" dirty="0"/>
              <a:t>Click to edit Master title style</a:t>
            </a:r>
            <a:endParaRPr lang="en-US" dirty="0"/>
          </a:p>
        </p:txBody>
      </p:sp>
      <p:sp>
        <p:nvSpPr>
          <p:cNvPr id="3" name="Content Placeholder 2"/>
          <p:cNvSpPr>
            <a:spLocks noGrp="1"/>
          </p:cNvSpPr>
          <p:nvPr>
            <p:ph idx="1"/>
          </p:nvPr>
        </p:nvSpPr>
        <p:spPr>
          <a:xfrm>
            <a:off x="457199" y="1994413"/>
            <a:ext cx="8217429" cy="4055796"/>
          </a:xfrm>
        </p:spPr>
        <p:txBody>
          <a:bodyPr>
            <a:normAutofit/>
          </a:bodyPr>
          <a:lstStyle>
            <a:lvl1pPr>
              <a:defRPr sz="2000"/>
            </a:lvl1pPr>
            <a:lvl2pPr marL="542925" indent="-180975">
              <a:defRPr sz="2000"/>
            </a:lvl2pPr>
            <a:lvl3pPr marL="896938" indent="-182563">
              <a:defRPr sz="2000"/>
            </a:lvl3pPr>
            <a:lvl4pPr marL="1163638" indent="-182563">
              <a:defRPr sz="2000"/>
            </a:lvl4pPr>
            <a:lvl5pPr marL="1438275" indent="-180975">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5"/>
          <p:cNvSpPr>
            <a:spLocks noGrp="1"/>
          </p:cNvSpPr>
          <p:nvPr>
            <p:ph type="sldNum" sz="quarter" idx="4"/>
          </p:nvPr>
        </p:nvSpPr>
        <p:spPr>
          <a:xfrm>
            <a:off x="6541028" y="6424086"/>
            <a:ext cx="2133600" cy="297390"/>
          </a:xfrm>
          <a:prstGeom prst="rect">
            <a:avLst/>
          </a:prstGeom>
        </p:spPr>
        <p:txBody>
          <a:bodyPr vert="horz" lIns="0" tIns="0" rIns="0" bIns="0" rtlCol="0" anchor="t" anchorCtr="0"/>
          <a:lstStyle>
            <a:lvl1pPr algn="r">
              <a:defRPr sz="1200">
                <a:solidFill>
                  <a:schemeClr val="tx2"/>
                </a:solidFill>
              </a:defRPr>
            </a:lvl1pPr>
          </a:lstStyle>
          <a:p>
            <a:fld id="{44BD8056-0FAA-3746-A907-DA096981E67E}" type="slidenum">
              <a:rPr lang="en-US" smtClean="0"/>
              <a:pPr/>
              <a:t>‹#›</a:t>
            </a:fld>
            <a:endParaRPr lang="en-US" dirty="0"/>
          </a:p>
        </p:txBody>
      </p:sp>
    </p:spTree>
    <p:extLst>
      <p:ext uri="{BB962C8B-B14F-4D97-AF65-F5344CB8AC3E}">
        <p14:creationId xmlns:p14="http://schemas.microsoft.com/office/powerpoint/2010/main" val="13380265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400"/>
            <a:ext cx="8229600" cy="544899"/>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994400"/>
            <a:ext cx="4038600" cy="3865563"/>
          </a:xfrm>
        </p:spPr>
        <p:txBody>
          <a:bodyPr>
            <a:normAutofit/>
          </a:bodyPr>
          <a:lstStyle>
            <a:lvl1pPr>
              <a:defRPr sz="2000"/>
            </a:lvl1pPr>
            <a:lvl2pPr marL="542925" indent="-180975" defTabSz="266700">
              <a:defRPr sz="2000"/>
            </a:lvl2pPr>
            <a:lvl3pPr marL="895350" indent="-180975">
              <a:defRPr sz="2000"/>
            </a:lvl3pPr>
            <a:lvl4pPr marL="1257300" indent="-180975">
              <a:defRPr sz="2000"/>
            </a:lvl4pPr>
            <a:lvl5pPr marL="1619250" indent="-180975">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p:cNvSpPr>
            <a:spLocks noGrp="1"/>
          </p:cNvSpPr>
          <p:nvPr>
            <p:ph type="sldNum" sz="quarter" idx="4"/>
          </p:nvPr>
        </p:nvSpPr>
        <p:spPr>
          <a:xfrm>
            <a:off x="6553200" y="6424086"/>
            <a:ext cx="2133600" cy="297390"/>
          </a:xfrm>
          <a:prstGeom prst="rect">
            <a:avLst/>
          </a:prstGeom>
        </p:spPr>
        <p:txBody>
          <a:bodyPr vert="horz" lIns="0" tIns="0" rIns="0" bIns="0" rtlCol="0" anchor="t" anchorCtr="0"/>
          <a:lstStyle>
            <a:lvl1pPr algn="r">
              <a:defRPr sz="1200">
                <a:solidFill>
                  <a:srgbClr val="005B9C"/>
                </a:solidFill>
              </a:defRPr>
            </a:lvl1pPr>
          </a:lstStyle>
          <a:p>
            <a:fld id="{44BD8056-0FAA-3746-A907-DA096981E67E}" type="slidenum">
              <a:rPr lang="en-US" smtClean="0"/>
              <a:pPr/>
              <a:t>‹#›</a:t>
            </a:fld>
            <a:endParaRPr lang="en-US" dirty="0"/>
          </a:p>
        </p:txBody>
      </p:sp>
      <p:sp>
        <p:nvSpPr>
          <p:cNvPr id="7" name="Content Placeholder 2"/>
          <p:cNvSpPr>
            <a:spLocks noGrp="1"/>
          </p:cNvSpPr>
          <p:nvPr>
            <p:ph sz="half" idx="10"/>
          </p:nvPr>
        </p:nvSpPr>
        <p:spPr>
          <a:xfrm>
            <a:off x="4648200" y="1994400"/>
            <a:ext cx="4038600" cy="3865563"/>
          </a:xfrm>
        </p:spPr>
        <p:txBody>
          <a:bodyPr>
            <a:normAutofit/>
          </a:bodyPr>
          <a:lstStyle>
            <a:lvl1pPr>
              <a:defRPr sz="2000"/>
            </a:lvl1pPr>
            <a:lvl2pPr marL="542925" indent="-180975" defTabSz="266700">
              <a:defRPr sz="2000"/>
            </a:lvl2pPr>
            <a:lvl3pPr marL="895350" indent="-180975">
              <a:defRPr sz="2000"/>
            </a:lvl3pPr>
            <a:lvl4pPr marL="1257300" indent="-180975">
              <a:defRPr sz="2000"/>
            </a:lvl4pPr>
            <a:lvl5pPr marL="1619250" indent="-180975">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4720540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65A6"/>
        </a:solidFill>
        <a:effectLst/>
      </p:bgPr>
    </p:bg>
    <p:spTree>
      <p:nvGrpSpPr>
        <p:cNvPr id="1" name=""/>
        <p:cNvGrpSpPr/>
        <p:nvPr/>
      </p:nvGrpSpPr>
      <p:grpSpPr>
        <a:xfrm>
          <a:off x="0" y="0"/>
          <a:ext cx="0" cy="0"/>
          <a:chOff x="0" y="0"/>
          <a:chExt cx="0" cy="0"/>
        </a:xfrm>
      </p:grpSpPr>
      <p:sp>
        <p:nvSpPr>
          <p:cNvPr id="8" name="Rectangle 7"/>
          <p:cNvSpPr/>
          <p:nvPr userDrawn="1"/>
        </p:nvSpPr>
        <p:spPr>
          <a:xfrm>
            <a:off x="0" y="31751"/>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ImprovingLivesStrapWhite.png"/>
          <p:cNvPicPr>
            <a:picLocks noChangeAspect="1"/>
          </p:cNvPicPr>
          <p:nvPr userDrawn="1"/>
        </p:nvPicPr>
        <p:blipFill>
          <a:blip r:embed="rId2"/>
          <a:stretch>
            <a:fillRect/>
          </a:stretch>
        </p:blipFill>
        <p:spPr>
          <a:xfrm>
            <a:off x="444508" y="6024645"/>
            <a:ext cx="2146291" cy="535352"/>
          </a:xfrm>
          <a:prstGeom prst="rect">
            <a:avLst/>
          </a:prstGeom>
        </p:spPr>
      </p:pic>
      <p:sp>
        <p:nvSpPr>
          <p:cNvPr id="16" name="Title 1"/>
          <p:cNvSpPr>
            <a:spLocks noGrp="1"/>
          </p:cNvSpPr>
          <p:nvPr>
            <p:ph type="ctrTitle" hasCustomPrompt="1"/>
          </p:nvPr>
        </p:nvSpPr>
        <p:spPr>
          <a:xfrm>
            <a:off x="444509" y="2313892"/>
            <a:ext cx="3640646" cy="941781"/>
          </a:xfrm>
        </p:spPr>
        <p:txBody>
          <a:bodyPr lIns="0" tIns="0" rIns="0" bIns="0" anchor="t" anchorCtr="0">
            <a:normAutofit/>
          </a:bodyPr>
          <a:lstStyle>
            <a:lvl1pPr algn="l">
              <a:defRPr sz="2800">
                <a:solidFill>
                  <a:schemeClr val="accent2"/>
                </a:solidFill>
              </a:defRPr>
            </a:lvl1pPr>
          </a:lstStyle>
          <a:p>
            <a:r>
              <a:rPr lang="en-GB" dirty="0"/>
              <a:t>Section slide title</a:t>
            </a:r>
            <a:br>
              <a:rPr lang="en-GB" dirty="0"/>
            </a:br>
            <a:r>
              <a:rPr lang="en-GB" dirty="0" err="1"/>
              <a:t>xxxxx</a:t>
            </a:r>
            <a:endParaRPr lang="en-US" dirty="0"/>
          </a:p>
        </p:txBody>
      </p:sp>
      <p:sp>
        <p:nvSpPr>
          <p:cNvPr id="7" name="TextBox 6"/>
          <p:cNvSpPr txBox="1"/>
          <p:nvPr userDrawn="1"/>
        </p:nvSpPr>
        <p:spPr>
          <a:xfrm>
            <a:off x="4172466" y="1803400"/>
            <a:ext cx="184666" cy="369332"/>
          </a:xfrm>
          <a:prstGeom prst="rect">
            <a:avLst/>
          </a:prstGeom>
          <a:noFill/>
        </p:spPr>
        <p:txBody>
          <a:bodyPr wrap="none" rtlCol="0">
            <a:spAutoFit/>
          </a:bodyPr>
          <a:lstStyle/>
          <a:p>
            <a:endParaRPr lang="en-US" dirty="0"/>
          </a:p>
        </p:txBody>
      </p:sp>
      <p:pic>
        <p:nvPicPr>
          <p:cNvPr id="14" name="Picture 13" descr="OxleaseOWhite.png"/>
          <p:cNvPicPr>
            <a:picLocks noChangeAspect="1"/>
          </p:cNvPicPr>
          <p:nvPr userDrawn="1"/>
        </p:nvPicPr>
        <p:blipFill rotWithShape="1">
          <a:blip r:embed="rId3"/>
          <a:srcRect l="-5997" b="24954"/>
          <a:stretch/>
        </p:blipFill>
        <p:spPr>
          <a:xfrm>
            <a:off x="3327401" y="1812637"/>
            <a:ext cx="5816600" cy="5045363"/>
          </a:xfrm>
          <a:prstGeom prst="rect">
            <a:avLst/>
          </a:prstGeom>
        </p:spPr>
      </p:pic>
      <p:pic>
        <p:nvPicPr>
          <p:cNvPr id="17" name="Picture 16" descr="Oxleas_Yellow_WhiteNHS.png"/>
          <p:cNvPicPr>
            <a:picLocks noChangeAspect="1"/>
          </p:cNvPicPr>
          <p:nvPr userDrawn="1"/>
        </p:nvPicPr>
        <p:blipFill>
          <a:blip r:embed="rId4"/>
          <a:stretch>
            <a:fillRect/>
          </a:stretch>
        </p:blipFill>
        <p:spPr>
          <a:xfrm>
            <a:off x="469909" y="421724"/>
            <a:ext cx="2552691" cy="1422810"/>
          </a:xfrm>
          <a:prstGeom prst="rect">
            <a:avLst/>
          </a:prstGeom>
        </p:spPr>
      </p:pic>
    </p:spTree>
    <p:extLst>
      <p:ext uri="{BB962C8B-B14F-4D97-AF65-F5344CB8AC3E}">
        <p14:creationId xmlns:p14="http://schemas.microsoft.com/office/powerpoint/2010/main" val="9874719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5A6"/>
        </a:solidFill>
        <a:effectLst/>
      </p:bgPr>
    </p:bg>
    <p:spTree>
      <p:nvGrpSpPr>
        <p:cNvPr id="1" name=""/>
        <p:cNvGrpSpPr/>
        <p:nvPr/>
      </p:nvGrpSpPr>
      <p:grpSpPr>
        <a:xfrm>
          <a:off x="0" y="0"/>
          <a:ext cx="0" cy="0"/>
          <a:chOff x="0" y="0"/>
          <a:chExt cx="0" cy="0"/>
        </a:xfrm>
      </p:grpSpPr>
      <p:sp>
        <p:nvSpPr>
          <p:cNvPr id="8" name="Rectangle 7"/>
          <p:cNvSpPr/>
          <p:nvPr userDrawn="1"/>
        </p:nvSpPr>
        <p:spPr>
          <a:xfrm>
            <a:off x="-1" y="0"/>
            <a:ext cx="9144001" cy="6858000"/>
          </a:xfrm>
          <a:prstGeom prst="rect">
            <a:avLst/>
          </a:prstGeom>
          <a:solidFill>
            <a:srgbClr val="FFC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xleas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183" y="419100"/>
            <a:ext cx="2582417" cy="1434049"/>
          </a:xfrm>
          <a:prstGeom prst="rect">
            <a:avLst/>
          </a:prstGeom>
        </p:spPr>
      </p:pic>
      <p:pic>
        <p:nvPicPr>
          <p:cNvPr id="13" name="Picture 12" descr="ImprovingLivesStrap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183" y="6038922"/>
            <a:ext cx="2150617" cy="536431"/>
          </a:xfrm>
          <a:prstGeom prst="rect">
            <a:avLst/>
          </a:prstGeom>
        </p:spPr>
      </p:pic>
      <p:pic>
        <p:nvPicPr>
          <p:cNvPr id="14" name="Picture 13" descr="OxleaseOWhite.png"/>
          <p:cNvPicPr>
            <a:picLocks noChangeAspect="1"/>
          </p:cNvPicPr>
          <p:nvPr userDrawn="1"/>
        </p:nvPicPr>
        <p:blipFill rotWithShape="1">
          <a:blip r:embed="rId4"/>
          <a:srcRect l="-5997" b="24954"/>
          <a:stretch/>
        </p:blipFill>
        <p:spPr>
          <a:xfrm>
            <a:off x="3327401" y="1812637"/>
            <a:ext cx="5816600" cy="5045363"/>
          </a:xfrm>
          <a:prstGeom prst="rect">
            <a:avLst/>
          </a:prstGeom>
        </p:spPr>
      </p:pic>
      <p:sp>
        <p:nvSpPr>
          <p:cNvPr id="16" name="Title 1"/>
          <p:cNvSpPr>
            <a:spLocks noGrp="1"/>
          </p:cNvSpPr>
          <p:nvPr>
            <p:ph type="ctrTitle" hasCustomPrompt="1"/>
          </p:nvPr>
        </p:nvSpPr>
        <p:spPr>
          <a:xfrm>
            <a:off x="461338" y="2332346"/>
            <a:ext cx="3640646" cy="941781"/>
          </a:xfrm>
        </p:spPr>
        <p:txBody>
          <a:bodyPr lIns="0" tIns="0" rIns="0" bIns="0" anchor="t" anchorCtr="0">
            <a:normAutofit/>
          </a:bodyPr>
          <a:lstStyle>
            <a:lvl1pPr algn="l">
              <a:defRPr sz="2800">
                <a:solidFill>
                  <a:schemeClr val="tx2"/>
                </a:solidFill>
              </a:defRPr>
            </a:lvl1pPr>
          </a:lstStyle>
          <a:p>
            <a:r>
              <a:rPr lang="en-GB" dirty="0"/>
              <a:t>Section slide title</a:t>
            </a:r>
            <a:br>
              <a:rPr lang="en-GB" dirty="0"/>
            </a:br>
            <a:r>
              <a:rPr lang="en-GB" dirty="0" err="1"/>
              <a:t>xxxxx</a:t>
            </a:r>
            <a:endParaRPr lang="en-US" dirty="0"/>
          </a:p>
        </p:txBody>
      </p:sp>
      <p:sp>
        <p:nvSpPr>
          <p:cNvPr id="7" name="TextBox 6"/>
          <p:cNvSpPr txBox="1"/>
          <p:nvPr userDrawn="1"/>
        </p:nvSpPr>
        <p:spPr>
          <a:xfrm>
            <a:off x="4172466" y="18034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80561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17633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Placeholder 1"/>
          <p:cNvSpPr>
            <a:spLocks noGrp="1"/>
          </p:cNvSpPr>
          <p:nvPr>
            <p:ph type="title"/>
          </p:nvPr>
        </p:nvSpPr>
        <p:spPr>
          <a:xfrm>
            <a:off x="457200" y="1220197"/>
            <a:ext cx="8217429" cy="54313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199" y="1994413"/>
            <a:ext cx="8217429" cy="4055796"/>
          </a:xfrm>
          <a:prstGeom prst="rect">
            <a:avLst/>
          </a:prstGeom>
        </p:spPr>
        <p:txBody>
          <a:bodyPr vert="horz" lIns="0" tIns="0" rIns="0" bIns="0" rtlCol="0" anchor="t" anchorCtr="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6541028" y="6424086"/>
            <a:ext cx="2133600" cy="297390"/>
          </a:xfrm>
          <a:prstGeom prst="rect">
            <a:avLst/>
          </a:prstGeom>
        </p:spPr>
        <p:txBody>
          <a:bodyPr vert="horz" lIns="0" tIns="0" rIns="0" bIns="0" rtlCol="0" anchor="t" anchorCtr="0"/>
          <a:lstStyle>
            <a:lvl1pPr algn="r">
              <a:defRPr sz="1200">
                <a:solidFill>
                  <a:schemeClr val="tx2"/>
                </a:solidFill>
              </a:defRPr>
            </a:lvl1pPr>
          </a:lstStyle>
          <a:p>
            <a:fld id="{44BD8056-0FAA-3746-A907-DA096981E67E}" type="slidenum">
              <a:rPr lang="en-US" smtClean="0"/>
              <a:pPr/>
              <a:t>‹#›</a:t>
            </a:fld>
            <a:endParaRPr lang="en-US" dirty="0"/>
          </a:p>
        </p:txBody>
      </p:sp>
      <p:pic>
        <p:nvPicPr>
          <p:cNvPr id="15" name="Picture 14" descr="Oxleas_Yellow_WhiteNHS.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7199" y="229113"/>
            <a:ext cx="1600201" cy="891916"/>
          </a:xfrm>
          <a:prstGeom prst="rect">
            <a:avLst/>
          </a:prstGeom>
        </p:spPr>
      </p:pic>
      <p:pic>
        <p:nvPicPr>
          <p:cNvPr id="9" name="Picture 8" descr="ImprovingLivesStrapWhite.png"/>
          <p:cNvPicPr>
            <a:picLocks noChangeAspect="1"/>
          </p:cNvPicPr>
          <p:nvPr userDrawn="1"/>
        </p:nvPicPr>
        <p:blipFill>
          <a:blip r:embed="rId8"/>
          <a:stretch>
            <a:fillRect/>
          </a:stretch>
        </p:blipFill>
        <p:spPr>
          <a:xfrm>
            <a:off x="6527808" y="570545"/>
            <a:ext cx="2146291" cy="535352"/>
          </a:xfrm>
          <a:prstGeom prst="rect">
            <a:avLst/>
          </a:prstGeom>
        </p:spPr>
      </p:pic>
    </p:spTree>
    <p:extLst>
      <p:ext uri="{BB962C8B-B14F-4D97-AF65-F5344CB8AC3E}">
        <p14:creationId xmlns:p14="http://schemas.microsoft.com/office/powerpoint/2010/main" val="2458497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hdr="0" ftr="0"/>
  <p:txStyles>
    <p:titleStyle>
      <a:lvl1pPr algn="l" defTabSz="457200" rtl="0" eaLnBrk="1" latinLnBrk="0" hangingPunct="1">
        <a:spcBef>
          <a:spcPct val="0"/>
        </a:spcBef>
        <a:buNone/>
        <a:defRPr sz="2800" kern="1200">
          <a:solidFill>
            <a:schemeClr val="accent2"/>
          </a:solidFill>
          <a:latin typeface="+mj-lt"/>
          <a:ea typeface="+mj-ea"/>
          <a:cs typeface="+mj-cs"/>
        </a:defRPr>
      </a:lvl1pPr>
    </p:titleStyle>
    <p:bodyStyle>
      <a:lvl1pPr marL="182563" indent="-182563"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1pPr>
      <a:lvl2pPr marL="542925" indent="-180975"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2pPr>
      <a:lvl3pPr marL="809625" indent="-180975"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3pPr>
      <a:lvl4pPr marL="992188" indent="-182563"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4pPr>
      <a:lvl5pPr marL="1257300" indent="-180975" algn="l" defTabSz="342900" rtl="0" eaLnBrk="1" latinLnBrk="0" hangingPunct="1">
        <a:spcBef>
          <a:spcPct val="20000"/>
        </a:spcBef>
        <a:buClr>
          <a:srgbClr val="F6BC1C"/>
        </a:buClr>
        <a:buFont typeface="Arial"/>
        <a:buChar char="•"/>
        <a:defRPr sz="2000" kern="1200">
          <a:solidFill>
            <a:srgbClr val="3C3C3B"/>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ngland.nhs.uk/personalisedcare/pcsp/" TargetMode="External"/><Relationship Id="rId2" Type="http://schemas.openxmlformats.org/officeDocument/2006/relationships/hyperlink" Target="https://theox.oxleas.nhs.uk/clinical-resources/care-plann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XOd-7rn6s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321959"/>
            <a:ext cx="3793066" cy="1354691"/>
          </a:xfrm>
          <a:prstGeom prst="rect">
            <a:avLst/>
          </a:prstGeom>
        </p:spPr>
        <p:txBody>
          <a:bodyPr vert="horz" lIns="0" tIns="0" rIns="0" bIns="0" rtlCol="0" anchor="t" anchorCtr="0">
            <a:normAutofit/>
          </a:bodyPr>
          <a:lstStyle>
            <a:lvl1pPr algn="l" defTabSz="457200" rtl="0" eaLnBrk="1" latinLnBrk="0" hangingPunct="1">
              <a:lnSpc>
                <a:spcPts val="3360"/>
              </a:lnSpc>
              <a:spcBef>
                <a:spcPct val="0"/>
              </a:spcBef>
              <a:buNone/>
              <a:defRPr sz="3200" kern="1200" baseline="0">
                <a:solidFill>
                  <a:srgbClr val="FFE312"/>
                </a:solidFill>
                <a:latin typeface="+mj-lt"/>
                <a:ea typeface="+mj-ea"/>
                <a:cs typeface="+mj-cs"/>
              </a:defRPr>
            </a:lvl1pPr>
          </a:lstStyle>
          <a:p>
            <a:pPr algn="ctr">
              <a:lnSpc>
                <a:spcPts val="3000"/>
              </a:lnSpc>
            </a:pPr>
            <a:r>
              <a:rPr lang="en-GB" sz="2800" dirty="0">
                <a:solidFill>
                  <a:srgbClr val="0065A6"/>
                </a:solidFill>
              </a:rPr>
              <a:t>Personalised Care Planning</a:t>
            </a:r>
          </a:p>
        </p:txBody>
      </p:sp>
      <p:sp>
        <p:nvSpPr>
          <p:cNvPr id="5" name="Subtitle 2"/>
          <p:cNvSpPr txBox="1">
            <a:spLocks/>
          </p:cNvSpPr>
          <p:nvPr/>
        </p:nvSpPr>
        <p:spPr>
          <a:xfrm>
            <a:off x="386206" y="5145617"/>
            <a:ext cx="4274694" cy="1495425"/>
          </a:xfrm>
          <a:prstGeom prst="rect">
            <a:avLst/>
          </a:prstGeom>
        </p:spPr>
        <p:txBody>
          <a:bodyPr vert="horz" lIns="0" tIns="0" rIns="0" bIns="0" rtlCol="0">
            <a:normAutofit fontScale="25000" lnSpcReduction="20000"/>
          </a:bodyPr>
          <a:lstStyle>
            <a:lvl1pPr marL="0" indent="0" algn="l" defTabSz="457200" rtl="0" eaLnBrk="1" latinLnBrk="0" hangingPunct="1">
              <a:spcBef>
                <a:spcPct val="20000"/>
              </a:spcBef>
              <a:buFont typeface="Arial"/>
              <a:buNone/>
              <a:defRPr sz="1800" b="0" kern="1200" baseline="0">
                <a:solidFill>
                  <a:schemeClr val="bg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900" dirty="0">
                <a:solidFill>
                  <a:srgbClr val="3C3C3B"/>
                </a:solidFill>
              </a:rPr>
              <a:t>Edison Phiri </a:t>
            </a:r>
          </a:p>
          <a:p>
            <a:r>
              <a:rPr lang="en-US" sz="4900" dirty="0">
                <a:solidFill>
                  <a:srgbClr val="3C3C3B"/>
                </a:solidFill>
              </a:rPr>
              <a:t>Anmoal Prashar</a:t>
            </a:r>
          </a:p>
          <a:p>
            <a:r>
              <a:rPr lang="en-US" sz="4900" dirty="0" err="1">
                <a:solidFill>
                  <a:srgbClr val="3C3C3B"/>
                </a:solidFill>
              </a:rPr>
              <a:t>Yenny</a:t>
            </a:r>
            <a:r>
              <a:rPr lang="en-US" sz="4900" dirty="0">
                <a:solidFill>
                  <a:srgbClr val="3C3C3B"/>
                </a:solidFill>
              </a:rPr>
              <a:t> </a:t>
            </a:r>
            <a:r>
              <a:rPr lang="en-US" sz="4900" dirty="0" err="1">
                <a:solidFill>
                  <a:srgbClr val="3C3C3B"/>
                </a:solidFill>
              </a:rPr>
              <a:t>Villaroel</a:t>
            </a:r>
            <a:r>
              <a:rPr lang="en-US" sz="4900" dirty="0">
                <a:solidFill>
                  <a:srgbClr val="3C3C3B"/>
                </a:solidFill>
              </a:rPr>
              <a:t> Suarez</a:t>
            </a:r>
          </a:p>
          <a:p>
            <a:endParaRPr lang="en-US" sz="4900" i="1" dirty="0">
              <a:solidFill>
                <a:srgbClr val="3C3C3B"/>
              </a:solidFill>
            </a:endParaRPr>
          </a:p>
          <a:p>
            <a:r>
              <a:rPr lang="en-US" sz="4900" i="1" dirty="0">
                <a:solidFill>
                  <a:srgbClr val="3C3C3B"/>
                </a:solidFill>
              </a:rPr>
              <a:t>Practice Development Nurse Acute &amp; Crisis Directorate </a:t>
            </a:r>
          </a:p>
          <a:p>
            <a:r>
              <a:rPr lang="en-GB" sz="3100" b="0" i="1" dirty="0">
                <a:effectLst/>
                <a:latin typeface="Calibri" panose="020F0502020204030204" pitchFamily="34" charset="0"/>
              </a:rPr>
              <a:t> </a:t>
            </a:r>
            <a:br>
              <a:rPr lang="en-US" sz="1400" dirty="0">
                <a:solidFill>
                  <a:srgbClr val="3C3C3B"/>
                </a:solidFill>
              </a:rPr>
            </a:br>
            <a:endParaRPr lang="en-US" sz="1400" b="1" dirty="0">
              <a:solidFill>
                <a:srgbClr val="3C3C3B"/>
              </a:solidFill>
            </a:endParaRPr>
          </a:p>
        </p:txBody>
      </p:sp>
    </p:spTree>
    <p:extLst>
      <p:ext uri="{BB962C8B-B14F-4D97-AF65-F5344CB8AC3E}">
        <p14:creationId xmlns:p14="http://schemas.microsoft.com/office/powerpoint/2010/main" val="3930701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0ED9-C042-2A40-873B-C24F4ADFBF91}"/>
              </a:ext>
            </a:extLst>
          </p:cNvPr>
          <p:cNvSpPr>
            <a:spLocks noGrp="1"/>
          </p:cNvSpPr>
          <p:nvPr>
            <p:ph type="title"/>
          </p:nvPr>
        </p:nvSpPr>
        <p:spPr/>
        <p:txBody>
          <a:bodyPr/>
          <a:lstStyle/>
          <a:p>
            <a:r>
              <a:rPr lang="en-GB" dirty="0"/>
              <a:t>How to make a measurable goal</a:t>
            </a:r>
          </a:p>
        </p:txBody>
      </p:sp>
      <p:sp>
        <p:nvSpPr>
          <p:cNvPr id="4" name="Slide Number Placeholder 3">
            <a:extLst>
              <a:ext uri="{FF2B5EF4-FFF2-40B4-BE49-F238E27FC236}">
                <a16:creationId xmlns:a16="http://schemas.microsoft.com/office/drawing/2014/main" id="{CD1D45B1-55E6-9D46-0CE0-983B65165DA8}"/>
              </a:ext>
            </a:extLst>
          </p:cNvPr>
          <p:cNvSpPr>
            <a:spLocks noGrp="1"/>
          </p:cNvSpPr>
          <p:nvPr>
            <p:ph type="sldNum" sz="quarter" idx="4"/>
          </p:nvPr>
        </p:nvSpPr>
        <p:spPr/>
        <p:txBody>
          <a:bodyPr/>
          <a:lstStyle/>
          <a:p>
            <a:fld id="{44BD8056-0FAA-3746-A907-DA096981E67E}" type="slidenum">
              <a:rPr lang="en-US" smtClean="0"/>
              <a:pPr/>
              <a:t>10</a:t>
            </a:fld>
            <a:endParaRPr lang="en-US" dirty="0"/>
          </a:p>
        </p:txBody>
      </p:sp>
      <p:graphicFrame>
        <p:nvGraphicFramePr>
          <p:cNvPr id="5" name="Content Placeholder 6">
            <a:extLst>
              <a:ext uri="{FF2B5EF4-FFF2-40B4-BE49-F238E27FC236}">
                <a16:creationId xmlns:a16="http://schemas.microsoft.com/office/drawing/2014/main" id="{1D13B0F7-49D2-D125-C56D-EFF299A84AA7}"/>
              </a:ext>
            </a:extLst>
          </p:cNvPr>
          <p:cNvGraphicFramePr>
            <a:graphicFrameLocks noGrp="1" noChangeAspect="1"/>
          </p:cNvGraphicFramePr>
          <p:nvPr>
            <p:ph idx="1"/>
            <p:extLst>
              <p:ext uri="{D42A27DB-BD31-4B8C-83A1-F6EECF244321}">
                <p14:modId xmlns:p14="http://schemas.microsoft.com/office/powerpoint/2010/main" val="2044921346"/>
              </p:ext>
            </p:extLst>
          </p:nvPr>
        </p:nvGraphicFramePr>
        <p:xfrm>
          <a:off x="457200" y="2484408"/>
          <a:ext cx="8378813" cy="3571336"/>
        </p:xfrm>
        <a:graphic>
          <a:graphicData uri="http://schemas.openxmlformats.org/presentationml/2006/ole">
            <mc:AlternateContent xmlns:mc="http://schemas.openxmlformats.org/markup-compatibility/2006">
              <mc:Choice xmlns:v="urn:schemas-microsoft-com:vml" Requires="v">
                <p:oleObj name="Document" r:id="rId3" imgW="5724415" imgH="2440529" progId="Word.Document.12">
                  <p:embed/>
                </p:oleObj>
              </mc:Choice>
              <mc:Fallback>
                <p:oleObj name="Document" r:id="rId3" imgW="5724415" imgH="2440529" progId="Word.Document.12">
                  <p:embed/>
                  <p:pic>
                    <p:nvPicPr>
                      <p:cNvPr id="11" name="Content Placeholder 6">
                        <a:extLst>
                          <a:ext uri="{FF2B5EF4-FFF2-40B4-BE49-F238E27FC236}">
                            <a16:creationId xmlns:a16="http://schemas.microsoft.com/office/drawing/2014/main" id="{32937B31-8E72-58A6-0C0A-0FC499C5E620}"/>
                          </a:ext>
                        </a:extLst>
                      </p:cNvPr>
                      <p:cNvPicPr/>
                      <p:nvPr/>
                    </p:nvPicPr>
                    <p:blipFill>
                      <a:blip r:embed="rId4"/>
                      <a:stretch>
                        <a:fillRect/>
                      </a:stretch>
                    </p:blipFill>
                    <p:spPr>
                      <a:xfrm>
                        <a:off x="457200" y="2484408"/>
                        <a:ext cx="8378813" cy="3571336"/>
                      </a:xfrm>
                      <a:prstGeom prst="rect">
                        <a:avLst/>
                      </a:prstGeom>
                      <a:noFill/>
                    </p:spPr>
                  </p:pic>
                </p:oleObj>
              </mc:Fallback>
            </mc:AlternateContent>
          </a:graphicData>
        </a:graphic>
      </p:graphicFrame>
    </p:spTree>
    <p:extLst>
      <p:ext uri="{BB962C8B-B14F-4D97-AF65-F5344CB8AC3E}">
        <p14:creationId xmlns:p14="http://schemas.microsoft.com/office/powerpoint/2010/main" val="6396463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B97-0297-9D97-4473-B7B39A6CEFB1}"/>
              </a:ext>
            </a:extLst>
          </p:cNvPr>
          <p:cNvSpPr>
            <a:spLocks noGrp="1"/>
          </p:cNvSpPr>
          <p:nvPr>
            <p:ph type="title"/>
          </p:nvPr>
        </p:nvSpPr>
        <p:spPr/>
        <p:txBody>
          <a:bodyPr/>
          <a:lstStyle/>
          <a:p>
            <a:r>
              <a:rPr lang="en-GB" dirty="0"/>
              <a:t>Key considerations </a:t>
            </a:r>
          </a:p>
        </p:txBody>
      </p:sp>
      <p:sp>
        <p:nvSpPr>
          <p:cNvPr id="3" name="Content Placeholder 2">
            <a:extLst>
              <a:ext uri="{FF2B5EF4-FFF2-40B4-BE49-F238E27FC236}">
                <a16:creationId xmlns:a16="http://schemas.microsoft.com/office/drawing/2014/main" id="{9D16C75C-4DE6-4D3D-2F77-38CD706A4015}"/>
              </a:ext>
            </a:extLst>
          </p:cNvPr>
          <p:cNvSpPr>
            <a:spLocks noGrp="1"/>
          </p:cNvSpPr>
          <p:nvPr>
            <p:ph idx="1"/>
          </p:nvPr>
        </p:nvSpPr>
        <p:spPr>
          <a:xfrm>
            <a:off x="457199" y="1994412"/>
            <a:ext cx="8217429" cy="4542189"/>
          </a:xfrm>
        </p:spPr>
        <p:txBody>
          <a:bodyPr>
            <a:normAutofit fontScale="92500" lnSpcReduction="10000"/>
          </a:bodyPr>
          <a:lstStyle/>
          <a:p>
            <a:pPr>
              <a:lnSpc>
                <a:spcPct val="150000"/>
              </a:lnSpc>
            </a:pPr>
            <a:r>
              <a:rPr lang="en-GB" dirty="0"/>
              <a:t>Reflect the patients cultural and ethnic background as well as their race, economic. Disadvantage, age, religions/ spirituality and disability </a:t>
            </a:r>
          </a:p>
          <a:p>
            <a:pPr>
              <a:lnSpc>
                <a:spcPct val="150000"/>
              </a:lnSpc>
            </a:pPr>
            <a:r>
              <a:rPr lang="en-GB" dirty="0"/>
              <a:t>Consider the role of any family/ carers who are involved </a:t>
            </a:r>
          </a:p>
          <a:p>
            <a:pPr>
              <a:lnSpc>
                <a:spcPct val="150000"/>
              </a:lnSpc>
            </a:pPr>
            <a:r>
              <a:rPr lang="en-GB" dirty="0"/>
              <a:t>Consider safeguarding concerns </a:t>
            </a:r>
          </a:p>
          <a:p>
            <a:pPr>
              <a:lnSpc>
                <a:spcPct val="150000"/>
              </a:lnSpc>
            </a:pPr>
            <a:r>
              <a:rPr lang="en-GB" dirty="0"/>
              <a:t>Include crisis and contingency arrangements </a:t>
            </a:r>
          </a:p>
          <a:p>
            <a:pPr>
              <a:lnSpc>
                <a:spcPct val="150000"/>
              </a:lnSpc>
            </a:pPr>
            <a:r>
              <a:rPr lang="en-GB" dirty="0"/>
              <a:t>Acknowledge areas of difference and disagreement </a:t>
            </a:r>
          </a:p>
          <a:p>
            <a:pPr>
              <a:lnSpc>
                <a:spcPct val="150000"/>
              </a:lnSpc>
            </a:pPr>
            <a:r>
              <a:rPr lang="en-GB" dirty="0"/>
              <a:t>Identify any unmet needs </a:t>
            </a:r>
          </a:p>
          <a:p>
            <a:pPr>
              <a:lnSpc>
                <a:spcPct val="150000"/>
              </a:lnSpc>
            </a:pPr>
            <a:r>
              <a:rPr lang="en-GB" dirty="0"/>
              <a:t>Give a date of the next planned review </a:t>
            </a:r>
          </a:p>
          <a:p>
            <a:pPr>
              <a:lnSpc>
                <a:spcPct val="150000"/>
              </a:lnSpc>
            </a:pPr>
            <a:r>
              <a:rPr lang="en-GB" b="0" i="0" dirty="0">
                <a:solidFill>
                  <a:srgbClr val="0E0E0E"/>
                </a:solidFill>
                <a:effectLst/>
                <a:latin typeface="Inter"/>
              </a:rPr>
              <a:t>Communication aids - for example, pictures, symbols, large print, Braille, hearing loops.</a:t>
            </a: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1768742-F2DA-7659-7CB3-197D7F22909A}"/>
              </a:ext>
            </a:extLst>
          </p:cNvPr>
          <p:cNvSpPr>
            <a:spLocks noGrp="1"/>
          </p:cNvSpPr>
          <p:nvPr>
            <p:ph type="sldNum" sz="quarter" idx="4"/>
          </p:nvPr>
        </p:nvSpPr>
        <p:spPr/>
        <p:txBody>
          <a:bodyPr/>
          <a:lstStyle/>
          <a:p>
            <a:fld id="{44BD8056-0FAA-3746-A907-DA096981E67E}" type="slidenum">
              <a:rPr lang="en-US" smtClean="0"/>
              <a:pPr/>
              <a:t>11</a:t>
            </a:fld>
            <a:endParaRPr lang="en-US" dirty="0"/>
          </a:p>
        </p:txBody>
      </p:sp>
    </p:spTree>
    <p:extLst>
      <p:ext uri="{BB962C8B-B14F-4D97-AF65-F5344CB8AC3E}">
        <p14:creationId xmlns:p14="http://schemas.microsoft.com/office/powerpoint/2010/main" val="17318227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946A-F38E-3E38-1BCA-7DB6867F07FF}"/>
              </a:ext>
            </a:extLst>
          </p:cNvPr>
          <p:cNvSpPr>
            <a:spLocks noGrp="1"/>
          </p:cNvSpPr>
          <p:nvPr>
            <p:ph type="title"/>
          </p:nvPr>
        </p:nvSpPr>
        <p:spPr/>
        <p:txBody>
          <a:bodyPr/>
          <a:lstStyle/>
          <a:p>
            <a:r>
              <a:rPr lang="en-GB" dirty="0"/>
              <a:t>Family and carer involvement </a:t>
            </a:r>
          </a:p>
        </p:txBody>
      </p:sp>
      <p:sp>
        <p:nvSpPr>
          <p:cNvPr id="3" name="Content Placeholder 2">
            <a:extLst>
              <a:ext uri="{FF2B5EF4-FFF2-40B4-BE49-F238E27FC236}">
                <a16:creationId xmlns:a16="http://schemas.microsoft.com/office/drawing/2014/main" id="{AB97C86B-E7C1-4469-E971-EAA28B98FF1C}"/>
              </a:ext>
            </a:extLst>
          </p:cNvPr>
          <p:cNvSpPr>
            <a:spLocks noGrp="1"/>
          </p:cNvSpPr>
          <p:nvPr>
            <p:ph idx="1"/>
          </p:nvPr>
        </p:nvSpPr>
        <p:spPr>
          <a:xfrm>
            <a:off x="457199" y="1994412"/>
            <a:ext cx="8217429" cy="4727063"/>
          </a:xfrm>
        </p:spPr>
        <p:txBody>
          <a:bodyPr>
            <a:normAutofit/>
          </a:bodyPr>
          <a:lstStyle/>
          <a:p>
            <a:pPr marL="0" indent="0" algn="ctr">
              <a:buNone/>
            </a:pPr>
            <a:r>
              <a:rPr lang="en-GB" dirty="0"/>
              <a:t>Why is family and carer involvement important? </a:t>
            </a:r>
          </a:p>
          <a:p>
            <a:pPr marL="0" indent="0" algn="ctr">
              <a:buNone/>
            </a:pPr>
            <a:r>
              <a:rPr lang="en-GB" dirty="0"/>
              <a:t>How can we involve them? </a:t>
            </a:r>
          </a:p>
          <a:p>
            <a:endParaRPr lang="en-GB" dirty="0"/>
          </a:p>
          <a:p>
            <a:r>
              <a:rPr lang="en-GB" dirty="0"/>
              <a:t>Families and carers can play a vital part in keeping their relative or friend well. They often know the people they care for better than anyone else and this knowledge can be useful in planning care with patients. </a:t>
            </a:r>
          </a:p>
          <a:p>
            <a:endParaRPr lang="en-GB" dirty="0"/>
          </a:p>
          <a:p>
            <a:r>
              <a:rPr lang="en-GB" dirty="0"/>
              <a:t>Their involvement can take many forms and can be anything from getting copies of letters about appointments to full involvement in planning and reviewing care. </a:t>
            </a:r>
          </a:p>
          <a:p>
            <a:endParaRPr lang="en-GB" dirty="0"/>
          </a:p>
          <a:p>
            <a:pPr marL="0" indent="0" algn="ctr">
              <a:buNone/>
            </a:pPr>
            <a:r>
              <a:rPr lang="en-GB" i="1" dirty="0"/>
              <a:t>All informal carers who provide regular support for a patient are entitled to an assessment of their own needs </a:t>
            </a:r>
          </a:p>
        </p:txBody>
      </p:sp>
      <p:sp>
        <p:nvSpPr>
          <p:cNvPr id="4" name="Slide Number Placeholder 3">
            <a:extLst>
              <a:ext uri="{FF2B5EF4-FFF2-40B4-BE49-F238E27FC236}">
                <a16:creationId xmlns:a16="http://schemas.microsoft.com/office/drawing/2014/main" id="{A8464D1A-36DB-98E5-910F-E779C5666652}"/>
              </a:ext>
            </a:extLst>
          </p:cNvPr>
          <p:cNvSpPr>
            <a:spLocks noGrp="1"/>
          </p:cNvSpPr>
          <p:nvPr>
            <p:ph type="sldNum" sz="quarter" idx="4"/>
          </p:nvPr>
        </p:nvSpPr>
        <p:spPr/>
        <p:txBody>
          <a:bodyPr/>
          <a:lstStyle/>
          <a:p>
            <a:fld id="{44BD8056-0FAA-3746-A907-DA096981E67E}" type="slidenum">
              <a:rPr lang="en-US" smtClean="0"/>
              <a:pPr/>
              <a:t>12</a:t>
            </a:fld>
            <a:endParaRPr lang="en-US" dirty="0"/>
          </a:p>
        </p:txBody>
      </p:sp>
    </p:spTree>
    <p:extLst>
      <p:ext uri="{BB962C8B-B14F-4D97-AF65-F5344CB8AC3E}">
        <p14:creationId xmlns:p14="http://schemas.microsoft.com/office/powerpoint/2010/main" val="13482660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F12A-0FA7-4434-E0AC-5390630B9254}"/>
              </a:ext>
            </a:extLst>
          </p:cNvPr>
          <p:cNvSpPr>
            <a:spLocks noGrp="1"/>
          </p:cNvSpPr>
          <p:nvPr>
            <p:ph type="title"/>
          </p:nvPr>
        </p:nvSpPr>
        <p:spPr/>
        <p:txBody>
          <a:bodyPr/>
          <a:lstStyle/>
          <a:p>
            <a:r>
              <a:rPr lang="en-GB" dirty="0"/>
              <a:t>Carers Views </a:t>
            </a:r>
          </a:p>
        </p:txBody>
      </p:sp>
      <p:sp>
        <p:nvSpPr>
          <p:cNvPr id="3" name="Content Placeholder 2">
            <a:extLst>
              <a:ext uri="{FF2B5EF4-FFF2-40B4-BE49-F238E27FC236}">
                <a16:creationId xmlns:a16="http://schemas.microsoft.com/office/drawing/2014/main" id="{FF54662B-5975-7403-D701-501C8CA40660}"/>
              </a:ext>
            </a:extLst>
          </p:cNvPr>
          <p:cNvSpPr>
            <a:spLocks noGrp="1"/>
          </p:cNvSpPr>
          <p:nvPr>
            <p:ph idx="1"/>
          </p:nvPr>
        </p:nvSpPr>
        <p:spPr/>
        <p:txBody>
          <a:bodyPr/>
          <a:lstStyle/>
          <a:p>
            <a:endParaRPr lang="en-GB" dirty="0"/>
          </a:p>
          <a:p>
            <a:r>
              <a:rPr lang="en-GB" dirty="0"/>
              <a:t>A short video on the lived experience of carers </a:t>
            </a:r>
          </a:p>
          <a:p>
            <a:endParaRPr lang="en-GB" dirty="0"/>
          </a:p>
          <a:p>
            <a:r>
              <a:rPr lang="en-GB" b="0" i="0" dirty="0">
                <a:solidFill>
                  <a:srgbClr val="4A4A4A"/>
                </a:solidFill>
                <a:effectLst/>
                <a:latin typeface="-apple-system"/>
              </a:rPr>
              <a:t>Life Beyond the Cubicle is an exciting Making Families Count project that has produced learning materials which aim to educate and update staff on the importance of involving families wherever possible during mental health crises to improve patient care, avoid harm and reduce deaths. </a:t>
            </a:r>
          </a:p>
          <a:p>
            <a:endParaRPr lang="en-GB" dirty="0">
              <a:solidFill>
                <a:srgbClr val="4A4A4A"/>
              </a:solidFill>
              <a:latin typeface="-apple-system"/>
            </a:endParaRPr>
          </a:p>
          <a:p>
            <a:r>
              <a:rPr lang="en-GB" dirty="0">
                <a:solidFill>
                  <a:srgbClr val="4A4A4A"/>
                </a:solidFill>
                <a:latin typeface="-apple-system"/>
              </a:rPr>
              <a:t>This an e-learning available on the Oxleas Learning Centre (The Fish) </a:t>
            </a:r>
            <a:endParaRPr lang="en-GB" dirty="0"/>
          </a:p>
        </p:txBody>
      </p:sp>
      <p:sp>
        <p:nvSpPr>
          <p:cNvPr id="4" name="Slide Number Placeholder 3">
            <a:extLst>
              <a:ext uri="{FF2B5EF4-FFF2-40B4-BE49-F238E27FC236}">
                <a16:creationId xmlns:a16="http://schemas.microsoft.com/office/drawing/2014/main" id="{147A951E-9FCB-8B73-9617-C5AD4E130E19}"/>
              </a:ext>
            </a:extLst>
          </p:cNvPr>
          <p:cNvSpPr>
            <a:spLocks noGrp="1"/>
          </p:cNvSpPr>
          <p:nvPr>
            <p:ph type="sldNum" sz="quarter" idx="4"/>
          </p:nvPr>
        </p:nvSpPr>
        <p:spPr/>
        <p:txBody>
          <a:bodyPr/>
          <a:lstStyle/>
          <a:p>
            <a:fld id="{44BD8056-0FAA-3746-A907-DA096981E67E}" type="slidenum">
              <a:rPr lang="en-US" smtClean="0"/>
              <a:pPr/>
              <a:t>13</a:t>
            </a:fld>
            <a:endParaRPr lang="en-US" dirty="0"/>
          </a:p>
        </p:txBody>
      </p:sp>
    </p:spTree>
    <p:extLst>
      <p:ext uri="{BB962C8B-B14F-4D97-AF65-F5344CB8AC3E}">
        <p14:creationId xmlns:p14="http://schemas.microsoft.com/office/powerpoint/2010/main" val="44868172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C7F71-DE5C-2BAE-126C-90F7A2AAFE0D}"/>
              </a:ext>
            </a:extLst>
          </p:cNvPr>
          <p:cNvSpPr>
            <a:spLocks noGrp="1"/>
          </p:cNvSpPr>
          <p:nvPr>
            <p:ph type="title"/>
          </p:nvPr>
        </p:nvSpPr>
        <p:spPr/>
        <p:txBody>
          <a:bodyPr/>
          <a:lstStyle/>
          <a:p>
            <a:r>
              <a:rPr lang="en-GB" dirty="0"/>
              <a:t>Activity – Lets care plan! </a:t>
            </a:r>
          </a:p>
        </p:txBody>
      </p:sp>
      <p:sp>
        <p:nvSpPr>
          <p:cNvPr id="3" name="Content Placeholder 2">
            <a:extLst>
              <a:ext uri="{FF2B5EF4-FFF2-40B4-BE49-F238E27FC236}">
                <a16:creationId xmlns:a16="http://schemas.microsoft.com/office/drawing/2014/main" id="{6842746B-1E20-31D4-54E7-A10713217167}"/>
              </a:ext>
            </a:extLst>
          </p:cNvPr>
          <p:cNvSpPr>
            <a:spLocks noGrp="1"/>
          </p:cNvSpPr>
          <p:nvPr>
            <p:ph idx="1"/>
          </p:nvPr>
        </p:nvSpPr>
        <p:spPr/>
        <p:txBody>
          <a:bodyPr/>
          <a:lstStyle/>
          <a:p>
            <a:pPr marL="0" indent="0">
              <a:buNone/>
            </a:pPr>
            <a:r>
              <a:rPr lang="en-GB" sz="1800" b="1" dirty="0"/>
              <a:t>Activity: Pair Up and Create a Care Plan</a:t>
            </a:r>
          </a:p>
          <a:p>
            <a:pPr marL="0" indent="0">
              <a:buNone/>
            </a:pPr>
            <a:endParaRPr lang="en-GB" sz="1800" b="1" dirty="0"/>
          </a:p>
          <a:p>
            <a:pPr>
              <a:buFont typeface="+mj-lt"/>
              <a:buAutoNum type="arabicPeriod"/>
            </a:pPr>
            <a:r>
              <a:rPr lang="en-GB" sz="1800" b="1" dirty="0"/>
              <a:t> Please get into pairs</a:t>
            </a:r>
            <a:endParaRPr lang="en-GB" sz="1800" dirty="0"/>
          </a:p>
          <a:p>
            <a:pPr marL="742950" lvl="1" indent="-285750"/>
            <a:r>
              <a:rPr lang="en-GB" sz="1800" dirty="0"/>
              <a:t>Work with a partner to discuss and share ideas </a:t>
            </a:r>
          </a:p>
          <a:p>
            <a:pPr>
              <a:buFont typeface="+mj-lt"/>
              <a:buAutoNum type="arabicPeriod"/>
            </a:pPr>
            <a:r>
              <a:rPr lang="en-GB" sz="1800" b="1" dirty="0"/>
              <a:t>Identify a need of your partners </a:t>
            </a:r>
            <a:endParaRPr lang="en-GB" sz="1800" dirty="0"/>
          </a:p>
          <a:p>
            <a:pPr marL="742950" lvl="1" indent="-285750"/>
            <a:r>
              <a:rPr lang="en-GB" sz="1800" dirty="0"/>
              <a:t>Discuss and choose a specific care need</a:t>
            </a:r>
          </a:p>
          <a:p>
            <a:pPr>
              <a:buFont typeface="+mj-lt"/>
              <a:buAutoNum type="arabicPeriod"/>
            </a:pPr>
            <a:r>
              <a:rPr lang="en-GB" sz="1800" b="1" dirty="0"/>
              <a:t>Develop a Care Plan</a:t>
            </a:r>
            <a:endParaRPr lang="en-GB" sz="1800" dirty="0"/>
          </a:p>
          <a:p>
            <a:pPr marL="742950" lvl="1" indent="-285750"/>
            <a:r>
              <a:rPr lang="en-GB" sz="1800" dirty="0"/>
              <a:t>Write a care plan addressing the identified need.</a:t>
            </a:r>
          </a:p>
          <a:p>
            <a:pPr marL="742950" lvl="1" indent="-285750"/>
            <a:r>
              <a:rPr lang="en-GB" sz="1800" dirty="0"/>
              <a:t>Ensure it reflects person-</a:t>
            </a:r>
            <a:r>
              <a:rPr lang="en-GB" sz="1800" dirty="0" err="1"/>
              <a:t>centered</a:t>
            </a:r>
            <a:r>
              <a:rPr lang="en-GB" sz="1800" dirty="0"/>
              <a:t> care principles.</a:t>
            </a:r>
          </a:p>
          <a:p>
            <a:pPr marL="742950" lvl="1" indent="-285750"/>
            <a:r>
              <a:rPr lang="en-GB" sz="1800" dirty="0"/>
              <a:t>Set realistic and measurable goals </a:t>
            </a:r>
          </a:p>
          <a:p>
            <a:pPr>
              <a:buFont typeface="+mj-lt"/>
              <a:buAutoNum type="arabicPeriod"/>
            </a:pPr>
            <a:r>
              <a:rPr lang="en-GB" sz="1800" b="1" dirty="0"/>
              <a:t>Be Prepared to Share</a:t>
            </a:r>
            <a:endParaRPr lang="en-GB" sz="1800" dirty="0"/>
          </a:p>
          <a:p>
            <a:pPr marL="742950" lvl="1" indent="-285750"/>
            <a:r>
              <a:rPr lang="en-GB" sz="1800" dirty="0"/>
              <a:t>You'll have the opportunity to present your care plan to the group.</a:t>
            </a:r>
          </a:p>
          <a:p>
            <a:pPr marL="0" indent="0">
              <a:buNone/>
            </a:pPr>
            <a:endParaRPr lang="en-GB" dirty="0"/>
          </a:p>
        </p:txBody>
      </p:sp>
      <p:sp>
        <p:nvSpPr>
          <p:cNvPr id="4" name="Slide Number Placeholder 3">
            <a:extLst>
              <a:ext uri="{FF2B5EF4-FFF2-40B4-BE49-F238E27FC236}">
                <a16:creationId xmlns:a16="http://schemas.microsoft.com/office/drawing/2014/main" id="{C7FA066D-1C42-9F2A-DA3E-9C119A7835B4}"/>
              </a:ext>
            </a:extLst>
          </p:cNvPr>
          <p:cNvSpPr>
            <a:spLocks noGrp="1"/>
          </p:cNvSpPr>
          <p:nvPr>
            <p:ph type="sldNum" sz="quarter" idx="4"/>
          </p:nvPr>
        </p:nvSpPr>
        <p:spPr/>
        <p:txBody>
          <a:bodyPr/>
          <a:lstStyle/>
          <a:p>
            <a:fld id="{44BD8056-0FAA-3746-A907-DA096981E67E}" type="slidenum">
              <a:rPr lang="en-US" smtClean="0"/>
              <a:pPr/>
              <a:t>14</a:t>
            </a:fld>
            <a:endParaRPr lang="en-US" dirty="0"/>
          </a:p>
        </p:txBody>
      </p:sp>
    </p:spTree>
    <p:extLst>
      <p:ext uri="{BB962C8B-B14F-4D97-AF65-F5344CB8AC3E}">
        <p14:creationId xmlns:p14="http://schemas.microsoft.com/office/powerpoint/2010/main" val="20963209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98BD-A512-2A88-CCF8-6973D79DA17C}"/>
              </a:ext>
            </a:extLst>
          </p:cNvPr>
          <p:cNvSpPr>
            <a:spLocks noGrp="1"/>
          </p:cNvSpPr>
          <p:nvPr>
            <p:ph type="title"/>
          </p:nvPr>
        </p:nvSpPr>
        <p:spPr/>
        <p:txBody>
          <a:bodyPr/>
          <a:lstStyle/>
          <a:p>
            <a:r>
              <a:rPr lang="en-GB" dirty="0"/>
              <a:t>What does the NMC code say </a:t>
            </a:r>
          </a:p>
        </p:txBody>
      </p:sp>
      <p:sp>
        <p:nvSpPr>
          <p:cNvPr id="3" name="Content Placeholder 2">
            <a:extLst>
              <a:ext uri="{FF2B5EF4-FFF2-40B4-BE49-F238E27FC236}">
                <a16:creationId xmlns:a16="http://schemas.microsoft.com/office/drawing/2014/main" id="{EC474C08-698E-63B0-8A73-D213A59EA349}"/>
              </a:ext>
            </a:extLst>
          </p:cNvPr>
          <p:cNvSpPr>
            <a:spLocks noGrp="1"/>
          </p:cNvSpPr>
          <p:nvPr>
            <p:ph idx="1"/>
          </p:nvPr>
        </p:nvSpPr>
        <p:spPr/>
        <p:txBody>
          <a:bodyPr>
            <a:normAutofit fontScale="77500" lnSpcReduction="20000"/>
          </a:bodyPr>
          <a:lstStyle/>
          <a:p>
            <a:r>
              <a:rPr lang="en-GB" sz="2000" dirty="0"/>
              <a:t>T</a:t>
            </a:r>
            <a:r>
              <a:rPr lang="en-GB" sz="2000" b="0" i="0" dirty="0">
                <a:effectLst/>
              </a:rPr>
              <a:t>he NMC emphasizes the importance of person-centred care and collaborative care planning. Nurses are expected to work in partnership with individuals, their families, and other healthcare professionals to develop and implement care plans that meet the unique needs of each patient.</a:t>
            </a:r>
          </a:p>
          <a:p>
            <a:endParaRPr lang="en-GB" dirty="0"/>
          </a:p>
          <a:p>
            <a:pPr algn="l">
              <a:buFont typeface="+mj-lt"/>
              <a:buAutoNum type="arabicPeriod"/>
            </a:pPr>
            <a:r>
              <a:rPr lang="en-GB" sz="2000" b="1" i="0" dirty="0">
                <a:effectLst/>
              </a:rPr>
              <a:t>Person-Centred Care:</a:t>
            </a:r>
            <a:r>
              <a:rPr lang="en-GB" sz="2000" b="0" i="0" dirty="0">
                <a:effectLst/>
              </a:rPr>
              <a:t> The care plan should be centred around the individual's needs, preferences, and goals. Nurses should involve patients in the decision-making process and respect their autonomy.</a:t>
            </a:r>
          </a:p>
          <a:p>
            <a:pPr algn="l">
              <a:buFont typeface="+mj-lt"/>
              <a:buAutoNum type="arabicPeriod"/>
            </a:pPr>
            <a:r>
              <a:rPr lang="en-GB" sz="2000" b="1" i="0" dirty="0">
                <a:effectLst/>
              </a:rPr>
              <a:t>Collaboration:</a:t>
            </a:r>
            <a:r>
              <a:rPr lang="en-GB" sz="2000" b="0" i="0" dirty="0">
                <a:effectLst/>
              </a:rPr>
              <a:t> Nurses are encouraged to collaborate with other healthcare professionals, patients, and their families to ensure a holistic and coordinated approach to care.</a:t>
            </a:r>
          </a:p>
          <a:p>
            <a:pPr algn="l">
              <a:buFont typeface="+mj-lt"/>
              <a:buAutoNum type="arabicPeriod"/>
            </a:pPr>
            <a:r>
              <a:rPr lang="en-GB" sz="2000" b="1" i="0" dirty="0">
                <a:effectLst/>
              </a:rPr>
              <a:t>Assessment and Documentation:</a:t>
            </a:r>
            <a:r>
              <a:rPr lang="en-GB" sz="2000" b="0" i="0" dirty="0">
                <a:effectLst/>
              </a:rPr>
              <a:t> Thorough assessment of the patient's health status, including physical, emotional, and social aspects, is crucial. Documentation of the care plan, including goals, interventions, and evaluations, is essential for continuity of care and communication among the healthcare team.</a:t>
            </a:r>
          </a:p>
          <a:p>
            <a:pPr algn="l">
              <a:buFont typeface="+mj-lt"/>
              <a:buAutoNum type="arabicPeriod"/>
            </a:pPr>
            <a:r>
              <a:rPr lang="en-GB" sz="2000" b="1" i="0" dirty="0">
                <a:effectLst/>
              </a:rPr>
              <a:t>Communication:</a:t>
            </a:r>
            <a:r>
              <a:rPr lang="en-GB" sz="2000" b="0" i="0" dirty="0">
                <a:effectLst/>
              </a:rPr>
              <a:t> Effective communication with patients, families, and colleagues is essential for successful care planning. This includes clear and accurate documentation as well as verbal communication.</a:t>
            </a:r>
          </a:p>
          <a:p>
            <a:pPr algn="l">
              <a:buFont typeface="+mj-lt"/>
              <a:buAutoNum type="arabicPeriod"/>
            </a:pPr>
            <a:r>
              <a:rPr lang="en-GB" sz="2000" b="1" i="0" dirty="0">
                <a:effectLst/>
              </a:rPr>
              <a:t>Evidence-Based Practice:</a:t>
            </a:r>
            <a:r>
              <a:rPr lang="en-GB" sz="2000" b="0" i="0" dirty="0">
                <a:effectLst/>
              </a:rPr>
              <a:t> Care plans should be based on the best available evidence and should be regularly reviewed and updated as the patient's condition or circumstances change.</a:t>
            </a:r>
          </a:p>
          <a:p>
            <a:endParaRPr lang="en-GB" sz="2000" b="0" i="0" dirty="0">
              <a:effectLst/>
            </a:endParaRPr>
          </a:p>
          <a:p>
            <a:endParaRPr lang="en-GB" dirty="0"/>
          </a:p>
        </p:txBody>
      </p:sp>
      <p:sp>
        <p:nvSpPr>
          <p:cNvPr id="4" name="Slide Number Placeholder 3">
            <a:extLst>
              <a:ext uri="{FF2B5EF4-FFF2-40B4-BE49-F238E27FC236}">
                <a16:creationId xmlns:a16="http://schemas.microsoft.com/office/drawing/2014/main" id="{03CB3B0D-36F5-1D89-8949-882DB1D96B3A}"/>
              </a:ext>
            </a:extLst>
          </p:cNvPr>
          <p:cNvSpPr>
            <a:spLocks noGrp="1"/>
          </p:cNvSpPr>
          <p:nvPr>
            <p:ph type="sldNum" sz="quarter" idx="4"/>
          </p:nvPr>
        </p:nvSpPr>
        <p:spPr/>
        <p:txBody>
          <a:bodyPr/>
          <a:lstStyle/>
          <a:p>
            <a:fld id="{44BD8056-0FAA-3746-A907-DA096981E67E}" type="slidenum">
              <a:rPr lang="en-US" smtClean="0"/>
              <a:pPr/>
              <a:t>15</a:t>
            </a:fld>
            <a:endParaRPr lang="en-US" dirty="0"/>
          </a:p>
        </p:txBody>
      </p:sp>
      <p:pic>
        <p:nvPicPr>
          <p:cNvPr id="6" name="Picture 5">
            <a:extLst>
              <a:ext uri="{FF2B5EF4-FFF2-40B4-BE49-F238E27FC236}">
                <a16:creationId xmlns:a16="http://schemas.microsoft.com/office/drawing/2014/main" id="{CFF211BA-38CE-ED4D-70C2-195C22398110}"/>
              </a:ext>
            </a:extLst>
          </p:cNvPr>
          <p:cNvPicPr>
            <a:picLocks noChangeAspect="1"/>
          </p:cNvPicPr>
          <p:nvPr/>
        </p:nvPicPr>
        <p:blipFill>
          <a:blip r:embed="rId3"/>
          <a:stretch>
            <a:fillRect/>
          </a:stretch>
        </p:blipFill>
        <p:spPr>
          <a:xfrm>
            <a:off x="2763712" y="278842"/>
            <a:ext cx="3137188" cy="826015"/>
          </a:xfrm>
          <a:prstGeom prst="rect">
            <a:avLst/>
          </a:prstGeom>
        </p:spPr>
      </p:pic>
    </p:spTree>
    <p:extLst>
      <p:ext uri="{BB962C8B-B14F-4D97-AF65-F5344CB8AC3E}">
        <p14:creationId xmlns:p14="http://schemas.microsoft.com/office/powerpoint/2010/main" val="19640784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39BD00-3BDE-3A5C-C304-EC5C81CD0DD9}"/>
              </a:ext>
            </a:extLst>
          </p:cNvPr>
          <p:cNvSpPr>
            <a:spLocks noGrp="1"/>
          </p:cNvSpPr>
          <p:nvPr>
            <p:ph idx="1"/>
          </p:nvPr>
        </p:nvSpPr>
        <p:spPr/>
        <p:txBody>
          <a:bodyPr>
            <a:normAutofit lnSpcReduction="10000"/>
          </a:bodyPr>
          <a:lstStyle/>
          <a:p>
            <a:pPr marL="0" indent="0">
              <a:buNone/>
            </a:pPr>
            <a:r>
              <a:rPr lang="en-GB" dirty="0">
                <a:solidFill>
                  <a:schemeClr val="tx1"/>
                </a:solidFill>
                <a:latin typeface="+mj-lt"/>
              </a:rPr>
              <a:t>Example one - </a:t>
            </a:r>
            <a:r>
              <a:rPr lang="en-GB" b="1" dirty="0">
                <a:solidFill>
                  <a:schemeClr val="tx1"/>
                </a:solidFill>
                <a:latin typeface="+mj-lt"/>
              </a:rPr>
              <a:t>Fitness to practise referral</a:t>
            </a:r>
          </a:p>
          <a:p>
            <a:pPr marL="0" indent="0">
              <a:buNone/>
            </a:pPr>
            <a:r>
              <a:rPr kumimoji="0" lang="en-GB" sz="1800" b="0" i="0" u="none" strike="noStrike" kern="1200" cap="none" spc="0" normalizeH="0" baseline="0" noProof="0" dirty="0">
                <a:ln>
                  <a:noFill/>
                </a:ln>
                <a:solidFill>
                  <a:schemeClr val="tx1"/>
                </a:solidFill>
                <a:effectLst/>
                <a:uLnTx/>
                <a:uFillTx/>
                <a:latin typeface="+mj-lt"/>
                <a:ea typeface="+mn-ea"/>
                <a:cs typeface="+mn-cs"/>
              </a:rPr>
              <a:t>Failure to preserve patient safety</a:t>
            </a:r>
            <a:r>
              <a:rPr lang="en-GB" b="1" dirty="0">
                <a:solidFill>
                  <a:schemeClr val="tx1"/>
                </a:solidFill>
                <a:latin typeface="+mj-lt"/>
              </a:rPr>
              <a:t> </a:t>
            </a:r>
          </a:p>
          <a:p>
            <a:r>
              <a:rPr lang="en-GB" sz="2000" b="0" i="0" u="none" strike="noStrike" baseline="0" dirty="0">
                <a:solidFill>
                  <a:schemeClr val="tx1"/>
                </a:solidFill>
                <a:latin typeface="+mj-lt"/>
              </a:rPr>
              <a:t>Failed to prepare / ensure there was an appropriate care plan in place following the patient’s admission to the X ward </a:t>
            </a:r>
          </a:p>
          <a:p>
            <a:r>
              <a:rPr lang="en-GB" sz="2000" b="0" i="0" u="none" strike="noStrike" baseline="0" dirty="0">
                <a:solidFill>
                  <a:schemeClr val="tx1"/>
                </a:solidFill>
                <a:latin typeface="+mj-lt"/>
              </a:rPr>
              <a:t>Failed to conduct /ensure that appropriate risk assessments were conducted during the patient’s admission to X ward</a:t>
            </a:r>
          </a:p>
          <a:p>
            <a:pPr marL="0" indent="0">
              <a:buNone/>
            </a:pPr>
            <a:endParaRPr lang="en-GB" dirty="0">
              <a:solidFill>
                <a:schemeClr val="tx1"/>
              </a:solidFill>
              <a:latin typeface="+mj-lt"/>
            </a:endParaRPr>
          </a:p>
          <a:p>
            <a:pPr marL="0" indent="0">
              <a:buNone/>
            </a:pPr>
            <a:r>
              <a:rPr lang="en-GB" sz="2000" b="0" i="0" u="none" strike="noStrike" baseline="0" dirty="0">
                <a:solidFill>
                  <a:schemeClr val="tx1"/>
                </a:solidFill>
                <a:latin typeface="+mj-lt"/>
              </a:rPr>
              <a:t>Example two – </a:t>
            </a:r>
            <a:r>
              <a:rPr lang="en-GB" sz="2000" b="1" i="0" u="none" strike="noStrike" baseline="0" dirty="0">
                <a:solidFill>
                  <a:schemeClr val="tx1"/>
                </a:solidFill>
                <a:latin typeface="+mj-lt"/>
              </a:rPr>
              <a:t>NMC hearing </a:t>
            </a:r>
          </a:p>
          <a:p>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Failed to ensure that Patient X's care plans were sufficient for his needs in that you:</a:t>
            </a:r>
          </a:p>
          <a:p>
            <a:pPr marL="360362"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a) failed to ensure that the care plans were of an acceptable standard;</a:t>
            </a:r>
          </a:p>
          <a:p>
            <a:pPr marL="360362"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b) failed to ensure that Patient X's family were sufficiently involved in Patient X's care plans and / or care planning</a:t>
            </a:r>
          </a:p>
          <a:p>
            <a:endParaRPr lang="en-GB" sz="2000" b="0" i="0" u="none" strike="noStrike" baseline="0" dirty="0">
              <a:solidFill>
                <a:schemeClr val="tx1"/>
              </a:solidFill>
              <a:latin typeface="+mj-lt"/>
            </a:endParaRPr>
          </a:p>
          <a:p>
            <a:pPr marL="0" indent="0">
              <a:buNone/>
            </a:pPr>
            <a:endParaRPr lang="en-GB" b="1" dirty="0"/>
          </a:p>
        </p:txBody>
      </p:sp>
      <p:sp>
        <p:nvSpPr>
          <p:cNvPr id="4" name="Slide Number Placeholder 3">
            <a:extLst>
              <a:ext uri="{FF2B5EF4-FFF2-40B4-BE49-F238E27FC236}">
                <a16:creationId xmlns:a16="http://schemas.microsoft.com/office/drawing/2014/main" id="{AD482EB2-16DF-B777-75FE-71B3F999DB34}"/>
              </a:ext>
            </a:extLst>
          </p:cNvPr>
          <p:cNvSpPr>
            <a:spLocks noGrp="1"/>
          </p:cNvSpPr>
          <p:nvPr>
            <p:ph type="sldNum" sz="quarter" idx="4"/>
          </p:nvPr>
        </p:nvSpPr>
        <p:spPr/>
        <p:txBody>
          <a:bodyPr/>
          <a:lstStyle/>
          <a:p>
            <a:fld id="{44BD8056-0FAA-3746-A907-DA096981E67E}" type="slidenum">
              <a:rPr lang="en-US" smtClean="0"/>
              <a:pPr/>
              <a:t>16</a:t>
            </a:fld>
            <a:endParaRPr lang="en-US" dirty="0"/>
          </a:p>
        </p:txBody>
      </p:sp>
    </p:spTree>
    <p:extLst>
      <p:ext uri="{BB962C8B-B14F-4D97-AF65-F5344CB8AC3E}">
        <p14:creationId xmlns:p14="http://schemas.microsoft.com/office/powerpoint/2010/main" val="3264524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7BE1-EE95-31A3-DF42-62369872FD4F}"/>
              </a:ext>
            </a:extLst>
          </p:cNvPr>
          <p:cNvSpPr>
            <a:spLocks noGrp="1"/>
          </p:cNvSpPr>
          <p:nvPr>
            <p:ph type="title"/>
          </p:nvPr>
        </p:nvSpPr>
        <p:spPr/>
        <p:txBody>
          <a:bodyPr/>
          <a:lstStyle/>
          <a:p>
            <a:r>
              <a:rPr lang="en-GB" dirty="0"/>
              <a:t>Roles of Nurse and Nurse Associates </a:t>
            </a:r>
          </a:p>
        </p:txBody>
      </p:sp>
      <p:sp>
        <p:nvSpPr>
          <p:cNvPr id="4" name="Slide Number Placeholder 3">
            <a:extLst>
              <a:ext uri="{FF2B5EF4-FFF2-40B4-BE49-F238E27FC236}">
                <a16:creationId xmlns:a16="http://schemas.microsoft.com/office/drawing/2014/main" id="{7B84AA25-09CB-73EB-4547-083F4B446344}"/>
              </a:ext>
            </a:extLst>
          </p:cNvPr>
          <p:cNvSpPr>
            <a:spLocks noGrp="1"/>
          </p:cNvSpPr>
          <p:nvPr>
            <p:ph type="sldNum" sz="quarter" idx="4"/>
          </p:nvPr>
        </p:nvSpPr>
        <p:spPr/>
        <p:txBody>
          <a:bodyPr/>
          <a:lstStyle/>
          <a:p>
            <a:fld id="{44BD8056-0FAA-3746-A907-DA096981E67E}" type="slidenum">
              <a:rPr lang="en-US" smtClean="0"/>
              <a:pPr/>
              <a:t>17</a:t>
            </a:fld>
            <a:endParaRPr lang="en-US" dirty="0"/>
          </a:p>
        </p:txBody>
      </p:sp>
      <p:pic>
        <p:nvPicPr>
          <p:cNvPr id="7" name="Picture 2">
            <a:extLst>
              <a:ext uri="{FF2B5EF4-FFF2-40B4-BE49-F238E27FC236}">
                <a16:creationId xmlns:a16="http://schemas.microsoft.com/office/drawing/2014/main" id="{E6E978E8-BAB5-665F-ADBD-F124D3ACF4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52247" y="2235439"/>
            <a:ext cx="7239506" cy="4056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1362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50BF-FD8C-32EE-359E-27F28624715D}"/>
              </a:ext>
            </a:extLst>
          </p:cNvPr>
          <p:cNvSpPr>
            <a:spLocks noGrp="1"/>
          </p:cNvSpPr>
          <p:nvPr>
            <p:ph type="title"/>
          </p:nvPr>
        </p:nvSpPr>
        <p:spPr/>
        <p:txBody>
          <a:bodyPr/>
          <a:lstStyle/>
          <a:p>
            <a:r>
              <a:rPr lang="en-GB" dirty="0"/>
              <a:t>Care planning documents – Oxleas </a:t>
            </a:r>
          </a:p>
        </p:txBody>
      </p:sp>
      <p:sp>
        <p:nvSpPr>
          <p:cNvPr id="3" name="Content Placeholder 2">
            <a:extLst>
              <a:ext uri="{FF2B5EF4-FFF2-40B4-BE49-F238E27FC236}">
                <a16:creationId xmlns:a16="http://schemas.microsoft.com/office/drawing/2014/main" id="{3FFA3A65-B561-9AD8-AC9F-FC4C16DF01A3}"/>
              </a:ext>
            </a:extLst>
          </p:cNvPr>
          <p:cNvSpPr>
            <a:spLocks noGrp="1"/>
          </p:cNvSpPr>
          <p:nvPr>
            <p:ph idx="1"/>
          </p:nvPr>
        </p:nvSpPr>
        <p:spPr>
          <a:xfrm>
            <a:off x="457199" y="1994412"/>
            <a:ext cx="8217429" cy="4727063"/>
          </a:xfrm>
        </p:spPr>
        <p:txBody>
          <a:bodyPr>
            <a:normAutofit fontScale="85000" lnSpcReduction="20000"/>
          </a:bodyPr>
          <a:lstStyle/>
          <a:p>
            <a:r>
              <a:rPr lang="en-GB" dirty="0"/>
              <a:t>There is a range of care planning documents that are used across different teams in Oxleas, however the principles remain the same. </a:t>
            </a:r>
          </a:p>
          <a:p>
            <a:endParaRPr lang="en-GB" dirty="0"/>
          </a:p>
          <a:p>
            <a:pPr marL="819150" lvl="1" indent="-457200">
              <a:buFont typeface="+mj-lt"/>
              <a:buAutoNum type="arabicPeriod"/>
            </a:pPr>
            <a:r>
              <a:rPr lang="en-GB" dirty="0"/>
              <a:t>My Care Plan </a:t>
            </a:r>
          </a:p>
          <a:p>
            <a:pPr marL="819150" lvl="1" indent="-457200">
              <a:buFont typeface="+mj-lt"/>
              <a:buAutoNum type="arabicPeriod"/>
            </a:pPr>
            <a:r>
              <a:rPr lang="en-GB" dirty="0"/>
              <a:t>Care plan library Inpatient Management</a:t>
            </a:r>
          </a:p>
          <a:p>
            <a:pPr marL="819150" lvl="1" indent="-457200">
              <a:buFont typeface="+mj-lt"/>
              <a:buAutoNum type="arabicPeriod"/>
            </a:pPr>
            <a:r>
              <a:rPr lang="en-GB" dirty="0"/>
              <a:t>WAA Acute </a:t>
            </a:r>
            <a:r>
              <a:rPr lang="en-GB" dirty="0" err="1"/>
              <a:t>Inpt</a:t>
            </a:r>
            <a:r>
              <a:rPr lang="en-GB" dirty="0"/>
              <a:t>/LD Day Service Care Plan </a:t>
            </a:r>
          </a:p>
          <a:p>
            <a:pPr marL="819150" lvl="1" indent="-457200">
              <a:buFont typeface="+mj-lt"/>
              <a:buAutoNum type="arabicPeriod"/>
            </a:pPr>
            <a:r>
              <a:rPr lang="en-GB" dirty="0"/>
              <a:t>Intermediate Care Units – My Care Plan</a:t>
            </a:r>
          </a:p>
          <a:p>
            <a:pPr marL="819150" lvl="1" indent="-457200">
              <a:buFont typeface="+mj-lt"/>
              <a:buAutoNum type="arabicPeriod"/>
            </a:pPr>
            <a:r>
              <a:rPr lang="en-GB" dirty="0"/>
              <a:t>Dialog+</a:t>
            </a:r>
          </a:p>
          <a:p>
            <a:pPr marL="819150" lvl="1" indent="-457200">
              <a:buFont typeface="+mj-lt"/>
              <a:buAutoNum type="arabicPeriod"/>
            </a:pPr>
            <a:r>
              <a:rPr lang="en-GB" dirty="0" err="1"/>
              <a:t>SystmOne</a:t>
            </a:r>
            <a:r>
              <a:rPr lang="en-GB" dirty="0"/>
              <a:t> for prisons</a:t>
            </a:r>
          </a:p>
          <a:p>
            <a:pPr marL="819150" lvl="1" indent="-457200">
              <a:buFont typeface="+mj-lt"/>
              <a:buAutoNum type="arabicPeriod"/>
            </a:pPr>
            <a:r>
              <a:rPr lang="en-GB" dirty="0" err="1"/>
              <a:t>Oxcare</a:t>
            </a:r>
            <a:endParaRPr lang="en-GB" dirty="0"/>
          </a:p>
          <a:p>
            <a:endParaRPr lang="en-GB" dirty="0"/>
          </a:p>
          <a:p>
            <a:pPr marL="0" indent="0">
              <a:buNone/>
            </a:pPr>
            <a:r>
              <a:rPr lang="en-GB" b="1" dirty="0"/>
              <a:t>Don’t get hooked up by the format.  All care plans will have</a:t>
            </a:r>
            <a:r>
              <a:rPr lang="en-GB" dirty="0"/>
              <a:t>:</a:t>
            </a:r>
          </a:p>
          <a:p>
            <a:pPr lvl="2"/>
            <a:r>
              <a:rPr lang="en-GB" dirty="0"/>
              <a:t>Problem/need</a:t>
            </a:r>
          </a:p>
          <a:p>
            <a:pPr lvl="2"/>
            <a:r>
              <a:rPr lang="en-GB" dirty="0"/>
              <a:t>Goal</a:t>
            </a:r>
          </a:p>
          <a:p>
            <a:pPr lvl="2"/>
            <a:r>
              <a:rPr lang="en-GB" dirty="0"/>
              <a:t>Interventions</a:t>
            </a:r>
          </a:p>
          <a:p>
            <a:pPr lvl="2"/>
            <a:r>
              <a:rPr lang="en-GB" dirty="0"/>
              <a:t>Service user views</a:t>
            </a:r>
          </a:p>
          <a:p>
            <a:pPr lvl="2"/>
            <a:r>
              <a:rPr lang="en-GB" dirty="0"/>
              <a:t>Evaluation </a:t>
            </a:r>
          </a:p>
          <a:p>
            <a:endParaRPr lang="en-GB" dirty="0"/>
          </a:p>
        </p:txBody>
      </p:sp>
      <p:sp>
        <p:nvSpPr>
          <p:cNvPr id="4" name="Slide Number Placeholder 3">
            <a:extLst>
              <a:ext uri="{FF2B5EF4-FFF2-40B4-BE49-F238E27FC236}">
                <a16:creationId xmlns:a16="http://schemas.microsoft.com/office/drawing/2014/main" id="{08D9B482-BD1B-6F22-D643-514D79A8CEB0}"/>
              </a:ext>
            </a:extLst>
          </p:cNvPr>
          <p:cNvSpPr>
            <a:spLocks noGrp="1"/>
          </p:cNvSpPr>
          <p:nvPr>
            <p:ph type="sldNum" sz="quarter" idx="4"/>
          </p:nvPr>
        </p:nvSpPr>
        <p:spPr/>
        <p:txBody>
          <a:bodyPr/>
          <a:lstStyle/>
          <a:p>
            <a:fld id="{44BD8056-0FAA-3746-A907-DA096981E67E}" type="slidenum">
              <a:rPr lang="en-US" smtClean="0"/>
              <a:pPr/>
              <a:t>18</a:t>
            </a:fld>
            <a:endParaRPr lang="en-US" dirty="0"/>
          </a:p>
        </p:txBody>
      </p:sp>
    </p:spTree>
    <p:extLst>
      <p:ext uri="{BB962C8B-B14F-4D97-AF65-F5344CB8AC3E}">
        <p14:creationId xmlns:p14="http://schemas.microsoft.com/office/powerpoint/2010/main" val="26474869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AF69-C6E7-8CDD-4592-E274EE4FA88C}"/>
              </a:ext>
            </a:extLst>
          </p:cNvPr>
          <p:cNvSpPr>
            <a:spLocks noGrp="1"/>
          </p:cNvSpPr>
          <p:nvPr>
            <p:ph type="title"/>
          </p:nvPr>
        </p:nvSpPr>
        <p:spPr/>
        <p:txBody>
          <a:bodyPr/>
          <a:lstStyle/>
          <a:p>
            <a:r>
              <a:rPr lang="en-GB" dirty="0"/>
              <a:t>Top tips </a:t>
            </a:r>
          </a:p>
        </p:txBody>
      </p:sp>
      <p:sp>
        <p:nvSpPr>
          <p:cNvPr id="3" name="Content Placeholder 2">
            <a:extLst>
              <a:ext uri="{FF2B5EF4-FFF2-40B4-BE49-F238E27FC236}">
                <a16:creationId xmlns:a16="http://schemas.microsoft.com/office/drawing/2014/main" id="{D5EB3650-FB68-A3FD-7B84-CED041F77353}"/>
              </a:ext>
            </a:extLst>
          </p:cNvPr>
          <p:cNvSpPr>
            <a:spLocks noGrp="1"/>
          </p:cNvSpPr>
          <p:nvPr>
            <p:ph idx="1"/>
          </p:nvPr>
        </p:nvSpPr>
        <p:spPr/>
        <p:txBody>
          <a:bodyPr/>
          <a:lstStyle/>
          <a:p>
            <a:pPr marL="0" indent="0">
              <a:buNone/>
            </a:pPr>
            <a:r>
              <a:rPr lang="en-GB" dirty="0"/>
              <a:t>What's been helpful for you when care planning? </a:t>
            </a:r>
          </a:p>
          <a:p>
            <a:pPr marL="0" indent="0">
              <a:buNone/>
            </a:pPr>
            <a:endParaRPr lang="en-GB" dirty="0"/>
          </a:p>
          <a:p>
            <a:r>
              <a:rPr lang="en-GB" dirty="0"/>
              <a:t>Don’t use professional jargon. Use language the patient understands </a:t>
            </a:r>
          </a:p>
          <a:p>
            <a:r>
              <a:rPr lang="en-GB" dirty="0"/>
              <a:t>Use patients own words and phrases where possible </a:t>
            </a:r>
          </a:p>
          <a:p>
            <a:r>
              <a:rPr lang="en-GB" dirty="0"/>
              <a:t>Make sure the patient feels that they own the care plan by developing it together </a:t>
            </a:r>
          </a:p>
          <a:p>
            <a:endParaRPr lang="en-GB" dirty="0"/>
          </a:p>
          <a:p>
            <a:pPr marL="0" indent="0">
              <a:buNone/>
            </a:pP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F848291B-3636-B988-8228-9ACBE7BAC950}"/>
              </a:ext>
            </a:extLst>
          </p:cNvPr>
          <p:cNvSpPr>
            <a:spLocks noGrp="1"/>
          </p:cNvSpPr>
          <p:nvPr>
            <p:ph type="sldNum" sz="quarter" idx="4"/>
          </p:nvPr>
        </p:nvSpPr>
        <p:spPr/>
        <p:txBody>
          <a:bodyPr/>
          <a:lstStyle/>
          <a:p>
            <a:fld id="{44BD8056-0FAA-3746-A907-DA096981E67E}" type="slidenum">
              <a:rPr lang="en-US" smtClean="0"/>
              <a:pPr/>
              <a:t>19</a:t>
            </a:fld>
            <a:endParaRPr lang="en-US" dirty="0"/>
          </a:p>
        </p:txBody>
      </p:sp>
    </p:spTree>
    <p:extLst>
      <p:ext uri="{BB962C8B-B14F-4D97-AF65-F5344CB8AC3E}">
        <p14:creationId xmlns:p14="http://schemas.microsoft.com/office/powerpoint/2010/main" val="5493770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4" name="Slide Number Placeholder 3"/>
          <p:cNvSpPr>
            <a:spLocks noGrp="1"/>
          </p:cNvSpPr>
          <p:nvPr>
            <p:ph type="sldNum" sz="quarter" idx="4"/>
          </p:nvPr>
        </p:nvSpPr>
        <p:spPr/>
        <p:txBody>
          <a:bodyPr/>
          <a:lstStyle/>
          <a:p>
            <a:fld id="{44BD8056-0FAA-3746-A907-DA096981E67E}" type="slidenum">
              <a:rPr lang="en-US" smtClean="0"/>
              <a:pPr/>
              <a:t>2</a:t>
            </a:fld>
            <a:endParaRPr lang="en-US" dirty="0"/>
          </a:p>
        </p:txBody>
      </p:sp>
      <p:sp>
        <p:nvSpPr>
          <p:cNvPr id="6" name="Content Placeholder 5">
            <a:extLst>
              <a:ext uri="{FF2B5EF4-FFF2-40B4-BE49-F238E27FC236}">
                <a16:creationId xmlns:a16="http://schemas.microsoft.com/office/drawing/2014/main" id="{2D8BA420-581F-8641-4CC7-2B8766D7CC02}"/>
              </a:ext>
            </a:extLst>
          </p:cNvPr>
          <p:cNvSpPr>
            <a:spLocks noGrp="1"/>
          </p:cNvSpPr>
          <p:nvPr>
            <p:ph idx="1"/>
          </p:nvPr>
        </p:nvSpPr>
        <p:spPr/>
        <p:txBody>
          <a:bodyPr/>
          <a:lstStyle/>
          <a:p>
            <a:r>
              <a:rPr lang="en-GB" dirty="0"/>
              <a:t>By the end of this session, you will: </a:t>
            </a:r>
          </a:p>
          <a:p>
            <a:endParaRPr lang="en-GB" dirty="0"/>
          </a:p>
          <a:p>
            <a:pPr lvl="1"/>
            <a:r>
              <a:rPr lang="en-GB" dirty="0"/>
              <a:t>Understand the principles of care planning </a:t>
            </a:r>
          </a:p>
          <a:p>
            <a:pPr lvl="1"/>
            <a:r>
              <a:rPr lang="en-GB" dirty="0"/>
              <a:t>Understand your responsibilities under the NMC</a:t>
            </a:r>
          </a:p>
          <a:p>
            <a:pPr lvl="1"/>
            <a:r>
              <a:rPr lang="en-GB" dirty="0"/>
              <a:t>Be able to create a personalised care plan </a:t>
            </a:r>
          </a:p>
          <a:p>
            <a:pPr lvl="1"/>
            <a:endParaRPr lang="en-GB" dirty="0"/>
          </a:p>
        </p:txBody>
      </p:sp>
    </p:spTree>
    <p:extLst>
      <p:ext uri="{BB962C8B-B14F-4D97-AF65-F5344CB8AC3E}">
        <p14:creationId xmlns:p14="http://schemas.microsoft.com/office/powerpoint/2010/main" val="163480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6384-47E7-42F5-FF30-3E3A183D630A}"/>
              </a:ext>
            </a:extLst>
          </p:cNvPr>
          <p:cNvSpPr>
            <a:spLocks noGrp="1"/>
          </p:cNvSpPr>
          <p:nvPr>
            <p:ph type="title"/>
          </p:nvPr>
        </p:nvSpPr>
        <p:spPr/>
        <p:txBody>
          <a:bodyPr/>
          <a:lstStyle/>
          <a:p>
            <a:r>
              <a:rPr lang="en-GB" dirty="0"/>
              <a:t>Resources </a:t>
            </a:r>
          </a:p>
        </p:txBody>
      </p:sp>
      <p:sp>
        <p:nvSpPr>
          <p:cNvPr id="3" name="Content Placeholder 2">
            <a:extLst>
              <a:ext uri="{FF2B5EF4-FFF2-40B4-BE49-F238E27FC236}">
                <a16:creationId xmlns:a16="http://schemas.microsoft.com/office/drawing/2014/main" id="{C42EBDF3-16B8-9B24-ED1D-FC7B5DE851A2}"/>
              </a:ext>
            </a:extLst>
          </p:cNvPr>
          <p:cNvSpPr>
            <a:spLocks noGrp="1"/>
          </p:cNvSpPr>
          <p:nvPr>
            <p:ph idx="1"/>
          </p:nvPr>
        </p:nvSpPr>
        <p:spPr/>
        <p:txBody>
          <a:bodyPr/>
          <a:lstStyle/>
          <a:p>
            <a:r>
              <a:rPr lang="en-GB" dirty="0"/>
              <a:t>The Ox </a:t>
            </a:r>
            <a:r>
              <a:rPr lang="en-GB" dirty="0">
                <a:hlinkClick r:id="rId2"/>
              </a:rPr>
              <a:t>Care planning (The Ox)</a:t>
            </a:r>
            <a:endParaRPr lang="en-GB" dirty="0"/>
          </a:p>
          <a:p>
            <a:r>
              <a:rPr lang="en-GB" dirty="0">
                <a:hlinkClick r:id="rId3"/>
              </a:rPr>
              <a:t>NHS England » Personalised care and support planning</a:t>
            </a:r>
            <a:endParaRPr lang="en-GB" dirty="0"/>
          </a:p>
        </p:txBody>
      </p:sp>
      <p:sp>
        <p:nvSpPr>
          <p:cNvPr id="4" name="Slide Number Placeholder 3">
            <a:extLst>
              <a:ext uri="{FF2B5EF4-FFF2-40B4-BE49-F238E27FC236}">
                <a16:creationId xmlns:a16="http://schemas.microsoft.com/office/drawing/2014/main" id="{6698BDEB-31FB-98B3-B3F9-CDA2F26CACB9}"/>
              </a:ext>
            </a:extLst>
          </p:cNvPr>
          <p:cNvSpPr>
            <a:spLocks noGrp="1"/>
          </p:cNvSpPr>
          <p:nvPr>
            <p:ph type="sldNum" sz="quarter" idx="4"/>
          </p:nvPr>
        </p:nvSpPr>
        <p:spPr/>
        <p:txBody>
          <a:bodyPr/>
          <a:lstStyle/>
          <a:p>
            <a:fld id="{44BD8056-0FAA-3746-A907-DA096981E67E}" type="slidenum">
              <a:rPr lang="en-US" smtClean="0"/>
              <a:pPr/>
              <a:t>20</a:t>
            </a:fld>
            <a:endParaRPr lang="en-US" dirty="0"/>
          </a:p>
        </p:txBody>
      </p:sp>
    </p:spTree>
    <p:extLst>
      <p:ext uri="{BB962C8B-B14F-4D97-AF65-F5344CB8AC3E}">
        <p14:creationId xmlns:p14="http://schemas.microsoft.com/office/powerpoint/2010/main" val="24642463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285" y="2197613"/>
            <a:ext cx="8217429" cy="4055796"/>
          </a:xfrm>
        </p:spPr>
        <p:txBody>
          <a:bodyPr/>
          <a:lstStyle/>
          <a:p>
            <a:pPr marL="0" indent="0" algn="ctr">
              <a:buNone/>
            </a:pPr>
            <a:r>
              <a:rPr lang="en-GB" i="0" dirty="0">
                <a:solidFill>
                  <a:srgbClr val="0F0F0F"/>
                </a:solidFill>
                <a:effectLst/>
                <a:latin typeface="Roboto" panose="02000000000000000000" pitchFamily="2" charset="0"/>
              </a:rPr>
              <a:t>Comprehensive Model of Personalised Care</a:t>
            </a:r>
            <a:endParaRPr lang="en-GB" dirty="0"/>
          </a:p>
          <a:p>
            <a:pPr marL="0" indent="0" algn="ctr">
              <a:buNone/>
            </a:pPr>
            <a:r>
              <a:rPr lang="en-GB" sz="2000" dirty="0">
                <a:hlinkClick r:id="rId3"/>
              </a:rPr>
              <a:t>https://www.youtube.com/watch?v=RXOd-7rn6so</a:t>
            </a:r>
            <a:endParaRPr lang="en-GB" sz="2400" dirty="0"/>
          </a:p>
          <a:p>
            <a:pPr marL="0" indent="0" algn="ctr">
              <a:buNone/>
            </a:pPr>
            <a:endParaRPr lang="en-GB" sz="2400" dirty="0"/>
          </a:p>
          <a:p>
            <a:endParaRPr lang="en-GB" sz="14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3</a:t>
            </a:fld>
            <a:endParaRPr lang="en-US" dirty="0"/>
          </a:p>
        </p:txBody>
      </p:sp>
      <p:pic>
        <p:nvPicPr>
          <p:cNvPr id="5" name="Picture 4" descr="Seats with people at the movies">
            <a:extLst>
              <a:ext uri="{FF2B5EF4-FFF2-40B4-BE49-F238E27FC236}">
                <a16:creationId xmlns:a16="http://schemas.microsoft.com/office/drawing/2014/main" id="{598BD9B1-B90F-7ECF-388C-C53045A50BBB}"/>
              </a:ext>
            </a:extLst>
          </p:cNvPr>
          <p:cNvPicPr>
            <a:picLocks noChangeAspect="1"/>
          </p:cNvPicPr>
          <p:nvPr/>
        </p:nvPicPr>
        <p:blipFill>
          <a:blip r:embed="rId4"/>
          <a:stretch>
            <a:fillRect/>
          </a:stretch>
        </p:blipFill>
        <p:spPr>
          <a:xfrm>
            <a:off x="3077088" y="3429000"/>
            <a:ext cx="3151751" cy="2102194"/>
          </a:xfrm>
          <a:prstGeom prst="rect">
            <a:avLst/>
          </a:prstGeom>
        </p:spPr>
      </p:pic>
    </p:spTree>
    <p:extLst>
      <p:ext uri="{BB962C8B-B14F-4D97-AF65-F5344CB8AC3E}">
        <p14:creationId xmlns:p14="http://schemas.microsoft.com/office/powerpoint/2010/main" val="4171122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Personalised care planning</a:t>
            </a:r>
          </a:p>
        </p:txBody>
      </p:sp>
      <p:sp>
        <p:nvSpPr>
          <p:cNvPr id="3" name="Content Placeholder 2"/>
          <p:cNvSpPr>
            <a:spLocks noGrp="1"/>
          </p:cNvSpPr>
          <p:nvPr>
            <p:ph idx="1"/>
          </p:nvPr>
        </p:nvSpPr>
        <p:spPr>
          <a:xfrm>
            <a:off x="457199" y="1994413"/>
            <a:ext cx="8217429" cy="4263512"/>
          </a:xfrm>
        </p:spPr>
        <p:txBody>
          <a:bodyPr>
            <a:normAutofit/>
          </a:bodyPr>
          <a:lstStyle/>
          <a:p>
            <a:pPr marL="0" indent="0">
              <a:buNone/>
            </a:pPr>
            <a:endParaRPr lang="en-GB" dirty="0"/>
          </a:p>
          <a:p>
            <a:pPr fontAlgn="base"/>
            <a:r>
              <a:rPr lang="en-GB" dirty="0">
                <a:solidFill>
                  <a:srgbClr val="202A30"/>
                </a:solidFill>
                <a:latin typeface="-apple-system"/>
              </a:rPr>
              <a:t>Personalised care and support planning is a series of facilitated conversations in which the person, or those who know them well, actively participates to explore the management of their health and well-being within the context of their whole life and family situation.</a:t>
            </a:r>
          </a:p>
          <a:p>
            <a:pPr marL="0" indent="0" fontAlgn="base">
              <a:buNone/>
            </a:pPr>
            <a:endParaRPr lang="en-GB" dirty="0">
              <a:solidFill>
                <a:srgbClr val="202A30"/>
              </a:solidFill>
              <a:latin typeface="-apple-system"/>
            </a:endParaRPr>
          </a:p>
          <a:p>
            <a:pPr fontAlgn="base"/>
            <a:r>
              <a:rPr lang="en-GB" dirty="0">
                <a:solidFill>
                  <a:srgbClr val="202A30"/>
                </a:solidFill>
                <a:latin typeface="-apple-system"/>
              </a:rPr>
              <a:t>The process recognises the person’s skills and strengths, as well as their experiences and the things that matter the most to them. It addresses the things that are not working in the person’s life and identifies outcomes or goals and actions to resolve these</a:t>
            </a:r>
          </a:p>
          <a:p>
            <a:endParaRPr lang="en-GB" dirty="0"/>
          </a:p>
          <a:p>
            <a:endParaRPr lang="en-GB"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4</a:t>
            </a:fld>
            <a:endParaRPr lang="en-US" dirty="0"/>
          </a:p>
        </p:txBody>
      </p:sp>
    </p:spTree>
    <p:extLst>
      <p:ext uri="{BB962C8B-B14F-4D97-AF65-F5344CB8AC3E}">
        <p14:creationId xmlns:p14="http://schemas.microsoft.com/office/powerpoint/2010/main" val="503258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712C6D-7ECA-278C-BB13-9A8FBD3E9202}"/>
              </a:ext>
            </a:extLst>
          </p:cNvPr>
          <p:cNvSpPr>
            <a:spLocks noGrp="1"/>
          </p:cNvSpPr>
          <p:nvPr>
            <p:ph idx="1"/>
          </p:nvPr>
        </p:nvSpPr>
        <p:spPr/>
        <p:txBody>
          <a:bodyPr/>
          <a:lstStyle/>
          <a:p>
            <a:pPr marL="0" indent="0" algn="l" fontAlgn="base">
              <a:buNone/>
            </a:pPr>
            <a:r>
              <a:rPr lang="en-GB" b="0" i="0" dirty="0">
                <a:solidFill>
                  <a:srgbClr val="202A30"/>
                </a:solidFill>
                <a:effectLst/>
                <a:latin typeface="-apple-system"/>
              </a:rPr>
              <a:t>There is </a:t>
            </a:r>
            <a:r>
              <a:rPr lang="en-GB" b="0" i="0" u="sng" dirty="0">
                <a:solidFill>
                  <a:srgbClr val="202A30"/>
                </a:solidFill>
                <a:effectLst/>
                <a:latin typeface="-apple-system"/>
              </a:rPr>
              <a:t>no set template </a:t>
            </a:r>
            <a:r>
              <a:rPr lang="en-GB" b="0" i="0" dirty="0">
                <a:solidFill>
                  <a:srgbClr val="202A30"/>
                </a:solidFill>
                <a:effectLst/>
                <a:latin typeface="-apple-system"/>
              </a:rPr>
              <a:t>for what a personalised care and support plan should look like, but it should reflect the following:</a:t>
            </a:r>
          </a:p>
          <a:p>
            <a:pPr algn="l" fontAlgn="base"/>
            <a:endParaRPr lang="en-GB" b="0" i="0" dirty="0">
              <a:solidFill>
                <a:srgbClr val="202A30"/>
              </a:solidFill>
              <a:effectLst/>
              <a:latin typeface="-apple-system"/>
            </a:endParaRPr>
          </a:p>
          <a:p>
            <a:pPr lvl="1" fontAlgn="base">
              <a:buFont typeface="Arial" panose="020B0604020202020204" pitchFamily="34" charset="0"/>
              <a:buChar char="•"/>
            </a:pPr>
            <a:r>
              <a:rPr lang="en-GB" b="0" i="0" dirty="0">
                <a:solidFill>
                  <a:srgbClr val="202A30"/>
                </a:solidFill>
                <a:effectLst/>
                <a:latin typeface="-apple-system"/>
              </a:rPr>
              <a:t>A way of capturing and recording conversations, decisions and agreed outcomes or goals in a way that makes sense to the person.</a:t>
            </a:r>
          </a:p>
          <a:p>
            <a:pPr lvl="1" fontAlgn="base">
              <a:buFont typeface="Arial" panose="020B0604020202020204" pitchFamily="34" charset="0"/>
              <a:buChar char="•"/>
            </a:pPr>
            <a:r>
              <a:rPr lang="en-GB" b="0" i="0" dirty="0">
                <a:solidFill>
                  <a:srgbClr val="202A30"/>
                </a:solidFill>
                <a:effectLst/>
                <a:latin typeface="-apple-system"/>
              </a:rPr>
              <a:t>Should be proportionate, flexible and coordinated and adaptable to a person’s health condition, situation and care and support needs.</a:t>
            </a:r>
          </a:p>
          <a:p>
            <a:pPr lvl="1" fontAlgn="base">
              <a:buFont typeface="Arial" panose="020B0604020202020204" pitchFamily="34" charset="0"/>
              <a:buChar char="•"/>
            </a:pPr>
            <a:r>
              <a:rPr lang="en-GB" b="0" i="0" dirty="0">
                <a:solidFill>
                  <a:srgbClr val="202A30"/>
                </a:solidFill>
                <a:effectLst/>
                <a:latin typeface="-apple-system"/>
              </a:rPr>
              <a:t>Should include a description of the person, what matters to them and all the necessary elements that would make the plan achievable and effective.</a:t>
            </a:r>
          </a:p>
          <a:p>
            <a:endParaRPr lang="en-GB" dirty="0"/>
          </a:p>
        </p:txBody>
      </p:sp>
      <p:sp>
        <p:nvSpPr>
          <p:cNvPr id="4" name="Slide Number Placeholder 3">
            <a:extLst>
              <a:ext uri="{FF2B5EF4-FFF2-40B4-BE49-F238E27FC236}">
                <a16:creationId xmlns:a16="http://schemas.microsoft.com/office/drawing/2014/main" id="{0E3514D7-F00C-46D1-E4D1-05DFA018705F}"/>
              </a:ext>
            </a:extLst>
          </p:cNvPr>
          <p:cNvSpPr>
            <a:spLocks noGrp="1"/>
          </p:cNvSpPr>
          <p:nvPr>
            <p:ph type="sldNum" sz="quarter" idx="4"/>
          </p:nvPr>
        </p:nvSpPr>
        <p:spPr/>
        <p:txBody>
          <a:bodyPr/>
          <a:lstStyle/>
          <a:p>
            <a:fld id="{44BD8056-0FAA-3746-A907-DA096981E67E}" type="slidenum">
              <a:rPr lang="en-US" smtClean="0"/>
              <a:pPr/>
              <a:t>5</a:t>
            </a:fld>
            <a:endParaRPr lang="en-US" dirty="0"/>
          </a:p>
        </p:txBody>
      </p:sp>
    </p:spTree>
    <p:extLst>
      <p:ext uri="{BB962C8B-B14F-4D97-AF65-F5344CB8AC3E}">
        <p14:creationId xmlns:p14="http://schemas.microsoft.com/office/powerpoint/2010/main" val="36063179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F2E7-DB90-C703-D371-204FFF8160F6}"/>
              </a:ext>
            </a:extLst>
          </p:cNvPr>
          <p:cNvSpPr>
            <a:spLocks noGrp="1"/>
          </p:cNvSpPr>
          <p:nvPr>
            <p:ph type="title"/>
          </p:nvPr>
        </p:nvSpPr>
        <p:spPr/>
        <p:txBody>
          <a:bodyPr/>
          <a:lstStyle/>
          <a:p>
            <a:r>
              <a:rPr lang="en-GB" dirty="0"/>
              <a:t>How to implement a personalised care plan </a:t>
            </a:r>
          </a:p>
        </p:txBody>
      </p:sp>
      <p:pic>
        <p:nvPicPr>
          <p:cNvPr id="6" name="Content Placeholder 5">
            <a:extLst>
              <a:ext uri="{FF2B5EF4-FFF2-40B4-BE49-F238E27FC236}">
                <a16:creationId xmlns:a16="http://schemas.microsoft.com/office/drawing/2014/main" id="{FE4F3354-D049-2E0B-FBFC-5AAE11BA66EF}"/>
              </a:ext>
            </a:extLst>
          </p:cNvPr>
          <p:cNvPicPr>
            <a:picLocks noGrp="1" noChangeAspect="1"/>
          </p:cNvPicPr>
          <p:nvPr>
            <p:ph idx="1"/>
          </p:nvPr>
        </p:nvPicPr>
        <p:blipFill>
          <a:blip r:embed="rId3"/>
          <a:stretch>
            <a:fillRect/>
          </a:stretch>
        </p:blipFill>
        <p:spPr>
          <a:xfrm>
            <a:off x="457200" y="2250552"/>
            <a:ext cx="8216900" cy="3542758"/>
          </a:xfrm>
          <a:prstGeom prst="rect">
            <a:avLst/>
          </a:prstGeom>
        </p:spPr>
      </p:pic>
      <p:sp>
        <p:nvSpPr>
          <p:cNvPr id="4" name="Slide Number Placeholder 3">
            <a:extLst>
              <a:ext uri="{FF2B5EF4-FFF2-40B4-BE49-F238E27FC236}">
                <a16:creationId xmlns:a16="http://schemas.microsoft.com/office/drawing/2014/main" id="{3F8267F6-2E91-D9D4-882B-A121D724571A}"/>
              </a:ext>
            </a:extLst>
          </p:cNvPr>
          <p:cNvSpPr>
            <a:spLocks noGrp="1"/>
          </p:cNvSpPr>
          <p:nvPr>
            <p:ph type="sldNum" sz="quarter" idx="4"/>
          </p:nvPr>
        </p:nvSpPr>
        <p:spPr/>
        <p:txBody>
          <a:bodyPr/>
          <a:lstStyle/>
          <a:p>
            <a:fld id="{44BD8056-0FAA-3746-A907-DA096981E67E}" type="slidenum">
              <a:rPr lang="en-US" smtClean="0"/>
              <a:pPr/>
              <a:t>6</a:t>
            </a:fld>
            <a:endParaRPr lang="en-US" dirty="0"/>
          </a:p>
        </p:txBody>
      </p:sp>
    </p:spTree>
    <p:extLst>
      <p:ext uri="{BB962C8B-B14F-4D97-AF65-F5344CB8AC3E}">
        <p14:creationId xmlns:p14="http://schemas.microsoft.com/office/powerpoint/2010/main" val="29564418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MH – which is more person centred?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6673866"/>
              </p:ext>
            </p:extLst>
          </p:nvPr>
        </p:nvGraphicFramePr>
        <p:xfrm>
          <a:off x="310896" y="1975626"/>
          <a:ext cx="8181171" cy="3851687"/>
        </p:xfrm>
        <a:graphic>
          <a:graphicData uri="http://schemas.openxmlformats.org/drawingml/2006/table">
            <a:tbl>
              <a:tblPr>
                <a:tableStyleId>{5C22544A-7EE6-4342-B048-85BDC9FD1C3A}</a:tableStyleId>
              </a:tblPr>
              <a:tblGrid>
                <a:gridCol w="2703237">
                  <a:extLst>
                    <a:ext uri="{9D8B030D-6E8A-4147-A177-3AD203B41FA5}">
                      <a16:colId xmlns:a16="http://schemas.microsoft.com/office/drawing/2014/main" val="20000"/>
                    </a:ext>
                  </a:extLst>
                </a:gridCol>
                <a:gridCol w="2738967">
                  <a:extLst>
                    <a:ext uri="{9D8B030D-6E8A-4147-A177-3AD203B41FA5}">
                      <a16:colId xmlns:a16="http://schemas.microsoft.com/office/drawing/2014/main" val="20001"/>
                    </a:ext>
                  </a:extLst>
                </a:gridCol>
                <a:gridCol w="2738967">
                  <a:extLst>
                    <a:ext uri="{9D8B030D-6E8A-4147-A177-3AD203B41FA5}">
                      <a16:colId xmlns:a16="http://schemas.microsoft.com/office/drawing/2014/main" val="20002"/>
                    </a:ext>
                  </a:extLst>
                </a:gridCol>
              </a:tblGrid>
              <a:tr h="312361">
                <a:tc>
                  <a:txBody>
                    <a:bodyPr/>
                    <a:lstStyle/>
                    <a:p>
                      <a:pPr algn="ctr">
                        <a:spcAft>
                          <a:spcPts val="0"/>
                        </a:spcAft>
                      </a:pPr>
                      <a:r>
                        <a:rPr lang="en-GB" sz="1400" b="1" dirty="0">
                          <a:effectLst/>
                        </a:rPr>
                        <a:t>Problem</a:t>
                      </a:r>
                      <a:endParaRPr lang="en-GB" sz="2000" b="1" dirty="0">
                        <a:effectLst/>
                        <a:latin typeface="Times New Roman"/>
                        <a:ea typeface="Times New Roman"/>
                      </a:endParaRPr>
                    </a:p>
                  </a:txBody>
                  <a:tcPr marL="9525" marR="9525" marT="9525" marB="9525" anchor="ctr"/>
                </a:tc>
                <a:tc>
                  <a:txBody>
                    <a:bodyPr/>
                    <a:lstStyle/>
                    <a:p>
                      <a:pPr algn="ctr">
                        <a:spcAft>
                          <a:spcPts val="0"/>
                        </a:spcAft>
                      </a:pPr>
                      <a:r>
                        <a:rPr lang="en-GB" sz="1400" b="1" dirty="0">
                          <a:effectLst/>
                        </a:rPr>
                        <a:t>Actions</a:t>
                      </a:r>
                      <a:endParaRPr lang="en-GB" sz="2000" b="1" dirty="0">
                        <a:effectLst/>
                        <a:latin typeface="Times New Roman"/>
                        <a:ea typeface="Times New Roman"/>
                      </a:endParaRPr>
                    </a:p>
                  </a:txBody>
                  <a:tcPr marL="9525" marR="9525" marT="9525" marB="9525" anchor="ctr"/>
                </a:tc>
                <a:tc>
                  <a:txBody>
                    <a:bodyPr/>
                    <a:lstStyle/>
                    <a:p>
                      <a:pPr algn="ctr">
                        <a:spcAft>
                          <a:spcPts val="0"/>
                        </a:spcAft>
                      </a:pPr>
                      <a:r>
                        <a:rPr lang="en-GB" sz="1400" b="1" dirty="0">
                          <a:effectLst/>
                        </a:rPr>
                        <a:t>Clients View</a:t>
                      </a:r>
                      <a:endParaRPr lang="en-GB" sz="2000" b="1" dirty="0">
                        <a:effectLst/>
                        <a:latin typeface="Times New Roman"/>
                        <a:ea typeface="Times New Roman"/>
                      </a:endParaRPr>
                    </a:p>
                  </a:txBody>
                  <a:tcPr marL="9525" marR="9525" marT="9525" marB="9525" anchor="ctr"/>
                </a:tc>
                <a:extLst>
                  <a:ext uri="{0D108BD9-81ED-4DB2-BD59-A6C34878D82A}">
                    <a16:rowId xmlns:a16="http://schemas.microsoft.com/office/drawing/2014/main" val="10000"/>
                  </a:ext>
                </a:extLst>
              </a:tr>
              <a:tr h="1769663">
                <a:tc>
                  <a:txBody>
                    <a:bodyPr/>
                    <a:lstStyle/>
                    <a:p>
                      <a:pPr>
                        <a:spcAft>
                          <a:spcPts val="0"/>
                        </a:spcAft>
                      </a:pPr>
                      <a:r>
                        <a:rPr lang="en-GB" sz="1400" dirty="0">
                          <a:effectLst/>
                        </a:rPr>
                        <a:t>Mental Health:</a:t>
                      </a:r>
                      <a:endParaRPr lang="en-GB" sz="2800" dirty="0">
                        <a:effectLst/>
                      </a:endParaRPr>
                    </a:p>
                    <a:p>
                      <a:pPr>
                        <a:spcAft>
                          <a:spcPts val="0"/>
                        </a:spcAft>
                      </a:pPr>
                      <a:r>
                        <a:rPr lang="en-GB" sz="1400" dirty="0">
                          <a:effectLst/>
                          <a:latin typeface="+mn-lt"/>
                          <a:ea typeface="+mn-ea"/>
                        </a:rPr>
                        <a:t>XX</a:t>
                      </a:r>
                      <a:r>
                        <a:rPr lang="en-GB" sz="1400" baseline="0" dirty="0">
                          <a:effectLst/>
                          <a:latin typeface="+mn-lt"/>
                          <a:ea typeface="+mn-ea"/>
                        </a:rPr>
                        <a:t> suffers from paranoid schizophrenia and depression.  She experiences frequent auditory command hallucinations </a:t>
                      </a:r>
                      <a:endParaRPr lang="en-GB" sz="2800" dirty="0">
                        <a:effectLst/>
                        <a:latin typeface="Times New Roman"/>
                        <a:ea typeface="Times New Roman"/>
                      </a:endParaRPr>
                    </a:p>
                  </a:txBody>
                  <a:tcPr marL="9525" marR="9525" marT="9525" marB="9525"/>
                </a:tc>
                <a:tc>
                  <a:txBody>
                    <a:bodyPr/>
                    <a:lstStyle/>
                    <a:p>
                      <a:pPr>
                        <a:spcAft>
                          <a:spcPts val="0"/>
                        </a:spcAft>
                      </a:pPr>
                      <a:r>
                        <a:rPr lang="en-GB" sz="1400" dirty="0">
                          <a:effectLst/>
                          <a:latin typeface="+mn-lt"/>
                          <a:ea typeface="Times New Roman"/>
                        </a:rPr>
                        <a:t>Primary nurse </a:t>
                      </a:r>
                      <a:r>
                        <a:rPr lang="en-GB" sz="1400" baseline="0" dirty="0">
                          <a:effectLst/>
                          <a:latin typeface="+mn-lt"/>
                          <a:ea typeface="Times New Roman"/>
                        </a:rPr>
                        <a:t>will form a therapeutic relationship and offer 1:1 interactions per shift.</a:t>
                      </a:r>
                    </a:p>
                    <a:p>
                      <a:pPr>
                        <a:spcAft>
                          <a:spcPts val="0"/>
                        </a:spcAft>
                      </a:pPr>
                      <a:r>
                        <a:rPr lang="en-GB" sz="1400" baseline="0" dirty="0">
                          <a:effectLst/>
                          <a:latin typeface="+mn-lt"/>
                          <a:ea typeface="Times New Roman"/>
                        </a:rPr>
                        <a:t>To explore coping strategies </a:t>
                      </a:r>
                    </a:p>
                    <a:p>
                      <a:pPr>
                        <a:spcAft>
                          <a:spcPts val="0"/>
                        </a:spcAft>
                      </a:pPr>
                      <a:r>
                        <a:rPr lang="en-GB" sz="1400" baseline="0" dirty="0">
                          <a:effectLst/>
                          <a:latin typeface="+mn-lt"/>
                          <a:ea typeface="Times New Roman"/>
                        </a:rPr>
                        <a:t>Monitor mental health</a:t>
                      </a:r>
                      <a:endParaRPr lang="en-GB" sz="1400" dirty="0">
                        <a:effectLst/>
                        <a:latin typeface="+mn-lt"/>
                        <a:ea typeface="Times New Roman"/>
                      </a:endParaRPr>
                    </a:p>
                  </a:txBody>
                  <a:tcPr marL="9525" marR="9525" marT="9525" marB="9525"/>
                </a:tc>
                <a:tc>
                  <a:txBody>
                    <a:bodyPr/>
                    <a:lstStyle/>
                    <a:p>
                      <a:pPr>
                        <a:spcAft>
                          <a:spcPts val="0"/>
                        </a:spcAft>
                      </a:pPr>
                      <a:r>
                        <a:rPr lang="en-GB" sz="1400" dirty="0">
                          <a:effectLst/>
                        </a:rPr>
                        <a:t> XX will work with MDT and comply</a:t>
                      </a:r>
                      <a:r>
                        <a:rPr lang="en-GB" sz="1400" baseline="0" dirty="0">
                          <a:effectLst/>
                        </a:rPr>
                        <a:t> with treatment offered</a:t>
                      </a:r>
                      <a:endParaRPr lang="en-GB" sz="2800" dirty="0">
                        <a:effectLst/>
                        <a:latin typeface="Times New Roman"/>
                        <a:ea typeface="Times New Roman"/>
                      </a:endParaRPr>
                    </a:p>
                  </a:txBody>
                  <a:tcPr marL="9525" marR="9525" marT="9525" marB="9525"/>
                </a:tc>
                <a:extLst>
                  <a:ext uri="{0D108BD9-81ED-4DB2-BD59-A6C34878D82A}">
                    <a16:rowId xmlns:a16="http://schemas.microsoft.com/office/drawing/2014/main" val="10001"/>
                  </a:ext>
                </a:extLst>
              </a:tr>
              <a:tr h="1769663">
                <a:tc>
                  <a:txBody>
                    <a:bodyPr/>
                    <a:lstStyle/>
                    <a:p>
                      <a:pPr>
                        <a:spcAft>
                          <a:spcPts val="0"/>
                        </a:spcAft>
                      </a:pPr>
                      <a:r>
                        <a:rPr lang="en-GB" sz="1400" dirty="0">
                          <a:effectLst/>
                          <a:latin typeface="+mn-lt"/>
                          <a:ea typeface="Times New Roman"/>
                        </a:rPr>
                        <a:t>Mental Health:</a:t>
                      </a:r>
                    </a:p>
                    <a:p>
                      <a:pPr>
                        <a:spcAft>
                          <a:spcPts val="0"/>
                        </a:spcAft>
                      </a:pPr>
                      <a:r>
                        <a:rPr lang="en-GB" sz="1400" dirty="0">
                          <a:effectLst/>
                          <a:latin typeface="+mn-lt"/>
                          <a:ea typeface="Times New Roman"/>
                        </a:rPr>
                        <a:t>I hear voices,</a:t>
                      </a:r>
                      <a:r>
                        <a:rPr lang="en-GB" sz="1400" baseline="0" dirty="0">
                          <a:effectLst/>
                          <a:latin typeface="+mn-lt"/>
                          <a:ea typeface="Times New Roman"/>
                        </a:rPr>
                        <a:t> telling me to hurt myself, at times I get so low and miserable.  I feel people are after me, wanting to harm me, so I stay in to avoid people</a:t>
                      </a:r>
                      <a:endParaRPr lang="en-GB" sz="1400" dirty="0">
                        <a:effectLst/>
                        <a:latin typeface="+mn-lt"/>
                        <a:ea typeface="Times New Roman"/>
                      </a:endParaRPr>
                    </a:p>
                  </a:txBody>
                  <a:tcPr marL="9525" marR="9525" marT="9525" marB="9525">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effectLst/>
                        </a:rPr>
                        <a:t>I will speak to my primary</a:t>
                      </a:r>
                      <a:r>
                        <a:rPr lang="en-GB" sz="1400" baseline="0" dirty="0">
                          <a:effectLst/>
                        </a:rPr>
                        <a:t> nurse </a:t>
                      </a:r>
                      <a:r>
                        <a:rPr lang="en-GB" sz="1400" dirty="0">
                          <a:effectLst/>
                        </a:rPr>
                        <a:t>and I will try to use distraction techniques when I hear the voices e.g. listening to music using ear phones, reading newspapers, going for a walk. </a:t>
                      </a:r>
                      <a:endParaRPr lang="en-GB" sz="1400" dirty="0">
                        <a:effectLst/>
                        <a:latin typeface="Times New Roman"/>
                        <a:ea typeface="Times New Roman"/>
                      </a:endParaRPr>
                    </a:p>
                    <a:p>
                      <a:pPr>
                        <a:spcAft>
                          <a:spcPts val="0"/>
                        </a:spcAft>
                      </a:pPr>
                      <a:endParaRPr lang="en-GB" sz="2800" dirty="0">
                        <a:effectLst/>
                        <a:latin typeface="Times New Roman"/>
                        <a:ea typeface="Times New Roman"/>
                      </a:endParaRPr>
                    </a:p>
                  </a:txBody>
                  <a:tcPr marL="9525" marR="9525" marT="9525" marB="9525">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effectLst/>
                        </a:rPr>
                        <a:t>I want to feel well</a:t>
                      </a:r>
                      <a:r>
                        <a:rPr lang="en-GB" sz="1400" baseline="0" dirty="0">
                          <a:effectLst/>
                        </a:rPr>
                        <a:t> and will try to work with my primary nurse and work out what helps me to feel better</a:t>
                      </a:r>
                      <a:endParaRPr lang="en-GB" sz="1400" dirty="0">
                        <a:effectLst/>
                        <a:latin typeface="Times New Roman"/>
                        <a:ea typeface="Times New Roman"/>
                      </a:endParaRPr>
                    </a:p>
                    <a:p>
                      <a:pPr>
                        <a:spcAft>
                          <a:spcPts val="0"/>
                        </a:spcAft>
                      </a:pPr>
                      <a:endParaRPr lang="en-GB" sz="2800" dirty="0">
                        <a:effectLst/>
                        <a:latin typeface="Times New Roman"/>
                        <a:ea typeface="Times New Roman"/>
                      </a:endParaRPr>
                    </a:p>
                  </a:txBody>
                  <a:tcPr marL="9525" marR="9525" marT="9525" marB="9525">
                    <a:solidFill>
                      <a:schemeClr val="bg1">
                        <a:lumMod val="75000"/>
                      </a:schemeClr>
                    </a:solid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4"/>
          </p:nvPr>
        </p:nvSpPr>
        <p:spPr/>
        <p:txBody>
          <a:bodyPr/>
          <a:lstStyle/>
          <a:p>
            <a:fld id="{44BD8056-0FAA-3746-A907-DA096981E67E}" type="slidenum">
              <a:rPr lang="en-US" smtClean="0"/>
              <a:pPr/>
              <a:t>7</a:t>
            </a:fld>
            <a:endParaRPr lang="en-US" dirty="0"/>
          </a:p>
        </p:txBody>
      </p:sp>
    </p:spTree>
    <p:extLst>
      <p:ext uri="{BB962C8B-B14F-4D97-AF65-F5344CB8AC3E}">
        <p14:creationId xmlns:p14="http://schemas.microsoft.com/office/powerpoint/2010/main" val="17166865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ACS – which is more person centred?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4213517"/>
              </p:ext>
            </p:extLst>
          </p:nvPr>
        </p:nvGraphicFramePr>
        <p:xfrm>
          <a:off x="310896" y="1975626"/>
          <a:ext cx="8181171" cy="3575226"/>
        </p:xfrm>
        <a:graphic>
          <a:graphicData uri="http://schemas.openxmlformats.org/drawingml/2006/table">
            <a:tbl>
              <a:tblPr>
                <a:tableStyleId>{5C22544A-7EE6-4342-B048-85BDC9FD1C3A}</a:tableStyleId>
              </a:tblPr>
              <a:tblGrid>
                <a:gridCol w="2703237">
                  <a:extLst>
                    <a:ext uri="{9D8B030D-6E8A-4147-A177-3AD203B41FA5}">
                      <a16:colId xmlns:a16="http://schemas.microsoft.com/office/drawing/2014/main" val="20000"/>
                    </a:ext>
                  </a:extLst>
                </a:gridCol>
                <a:gridCol w="2738967">
                  <a:extLst>
                    <a:ext uri="{9D8B030D-6E8A-4147-A177-3AD203B41FA5}">
                      <a16:colId xmlns:a16="http://schemas.microsoft.com/office/drawing/2014/main" val="20001"/>
                    </a:ext>
                  </a:extLst>
                </a:gridCol>
                <a:gridCol w="2738967">
                  <a:extLst>
                    <a:ext uri="{9D8B030D-6E8A-4147-A177-3AD203B41FA5}">
                      <a16:colId xmlns:a16="http://schemas.microsoft.com/office/drawing/2014/main" val="20002"/>
                    </a:ext>
                  </a:extLst>
                </a:gridCol>
              </a:tblGrid>
              <a:tr h="312361">
                <a:tc>
                  <a:txBody>
                    <a:bodyPr/>
                    <a:lstStyle/>
                    <a:p>
                      <a:pPr algn="ctr">
                        <a:spcAft>
                          <a:spcPts val="0"/>
                        </a:spcAft>
                      </a:pPr>
                      <a:r>
                        <a:rPr lang="en-GB" sz="1400" b="1" dirty="0">
                          <a:effectLst/>
                          <a:latin typeface="Times New Roman"/>
                          <a:ea typeface="Times New Roman"/>
                        </a:rPr>
                        <a:t>Problem</a:t>
                      </a:r>
                      <a:endParaRPr lang="en-GB" sz="2000" b="1" dirty="0">
                        <a:effectLst/>
                        <a:latin typeface="Times New Roman"/>
                        <a:ea typeface="Times New Roman"/>
                      </a:endParaRPr>
                    </a:p>
                  </a:txBody>
                  <a:tcPr marL="9525" marR="9525" marT="9525" marB="9525" anchor="ctr"/>
                </a:tc>
                <a:tc>
                  <a:txBody>
                    <a:bodyPr/>
                    <a:lstStyle/>
                    <a:p>
                      <a:pPr algn="ctr">
                        <a:spcAft>
                          <a:spcPts val="0"/>
                        </a:spcAft>
                      </a:pPr>
                      <a:r>
                        <a:rPr lang="en-GB" sz="1400" b="1" dirty="0">
                          <a:effectLst/>
                        </a:rPr>
                        <a:t>Actions</a:t>
                      </a:r>
                      <a:endParaRPr lang="en-GB" sz="2000" b="1" dirty="0">
                        <a:effectLst/>
                        <a:latin typeface="Times New Roman"/>
                        <a:ea typeface="Times New Roman"/>
                      </a:endParaRPr>
                    </a:p>
                  </a:txBody>
                  <a:tcPr marL="9525" marR="9525" marT="9525" marB="9525" anchor="ctr"/>
                </a:tc>
                <a:tc>
                  <a:txBody>
                    <a:bodyPr/>
                    <a:lstStyle/>
                    <a:p>
                      <a:pPr algn="ctr">
                        <a:spcAft>
                          <a:spcPts val="0"/>
                        </a:spcAft>
                      </a:pPr>
                      <a:r>
                        <a:rPr lang="en-GB" sz="1400" b="1" dirty="0">
                          <a:effectLst/>
                        </a:rPr>
                        <a:t>Clients View</a:t>
                      </a:r>
                      <a:endParaRPr lang="en-GB" sz="2000" b="1" dirty="0">
                        <a:effectLst/>
                        <a:latin typeface="Times New Roman"/>
                        <a:ea typeface="Times New Roman"/>
                      </a:endParaRPr>
                    </a:p>
                  </a:txBody>
                  <a:tcPr marL="9525" marR="9525" marT="9525" marB="9525" anchor="ctr"/>
                </a:tc>
                <a:extLst>
                  <a:ext uri="{0D108BD9-81ED-4DB2-BD59-A6C34878D82A}">
                    <a16:rowId xmlns:a16="http://schemas.microsoft.com/office/drawing/2014/main" val="10000"/>
                  </a:ext>
                </a:extLst>
              </a:tr>
              <a:tr h="17696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Maintain good foot health. XX is unable to cut her toenails and needs to see podiatrist every 6 weeks</a:t>
                      </a:r>
                    </a:p>
                    <a:p>
                      <a:pPr>
                        <a:spcAft>
                          <a:spcPts val="0"/>
                        </a:spcAft>
                      </a:pPr>
                      <a:endParaRPr lang="en-GB" sz="1400" dirty="0">
                        <a:effectLst/>
                        <a:latin typeface="+mn-lt"/>
                        <a:ea typeface="Times New Roman"/>
                      </a:endParaRPr>
                    </a:p>
                  </a:txBody>
                  <a:tcPr marL="9525" marR="9525" marT="9525" marB="9525"/>
                </a:tc>
                <a:tc>
                  <a:txBody>
                    <a:bodyPr/>
                    <a:lstStyle/>
                    <a:p>
                      <a:pPr>
                        <a:spcAft>
                          <a:spcPts val="0"/>
                        </a:spcAft>
                      </a:pPr>
                      <a:r>
                        <a:rPr lang="en-GB" sz="1400" dirty="0">
                          <a:effectLst/>
                          <a:latin typeface="+mn-lt"/>
                          <a:ea typeface="Times New Roman"/>
                        </a:rPr>
                        <a:t>XX</a:t>
                      </a:r>
                      <a:r>
                        <a:rPr lang="en-GB" sz="1400" baseline="0" dirty="0">
                          <a:effectLst/>
                          <a:latin typeface="+mn-lt"/>
                          <a:ea typeface="Times New Roman"/>
                        </a:rPr>
                        <a:t> will visit podiatrist every 6 weeks to have toenails cut at clinic</a:t>
                      </a:r>
                    </a:p>
                    <a:p>
                      <a:pPr>
                        <a:spcAft>
                          <a:spcPts val="0"/>
                        </a:spcAft>
                      </a:pPr>
                      <a:r>
                        <a:rPr lang="en-GB" sz="1400" baseline="0" dirty="0">
                          <a:effectLst/>
                          <a:latin typeface="+mn-lt"/>
                          <a:ea typeface="Times New Roman"/>
                        </a:rPr>
                        <a:t>To have appropriate footwear </a:t>
                      </a:r>
                      <a:endParaRPr lang="en-GB" sz="1400" dirty="0">
                        <a:effectLst/>
                        <a:latin typeface="+mn-lt"/>
                        <a:ea typeface="Times New Roman"/>
                      </a:endParaRPr>
                    </a:p>
                  </a:txBody>
                  <a:tcPr marL="9525" marR="9525" marT="9525" marB="9525"/>
                </a:tc>
                <a:tc>
                  <a:txBody>
                    <a:bodyPr/>
                    <a:lstStyle/>
                    <a:p>
                      <a:pPr>
                        <a:spcAft>
                          <a:spcPts val="0"/>
                        </a:spcAft>
                      </a:pPr>
                      <a:r>
                        <a:rPr lang="en-GB" sz="1400" dirty="0">
                          <a:effectLst/>
                          <a:latin typeface="+mn-lt"/>
                        </a:rPr>
                        <a:t>I agree with treatment plan</a:t>
                      </a:r>
                      <a:endParaRPr lang="en-GB" sz="1400" dirty="0">
                        <a:effectLst/>
                        <a:latin typeface="+mn-lt"/>
                        <a:ea typeface="Times New Roman"/>
                      </a:endParaRPr>
                    </a:p>
                  </a:txBody>
                  <a:tcPr marL="9525" marR="9525" marT="9525" marB="9525"/>
                </a:tc>
                <a:extLst>
                  <a:ext uri="{0D108BD9-81ED-4DB2-BD59-A6C34878D82A}">
                    <a16:rowId xmlns:a16="http://schemas.microsoft.com/office/drawing/2014/main" val="10001"/>
                  </a:ext>
                </a:extLst>
              </a:tr>
              <a:tr h="14932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I don’t want my toe nails to get too long so that it hurts my foot when I am walking</a:t>
                      </a:r>
                    </a:p>
                    <a:p>
                      <a:pPr>
                        <a:spcAft>
                          <a:spcPts val="0"/>
                        </a:spcAft>
                      </a:pPr>
                      <a:endParaRPr lang="en-GB" sz="2800" dirty="0">
                        <a:effectLst/>
                        <a:latin typeface="Times New Roman"/>
                        <a:ea typeface="Times New Roman"/>
                      </a:endParaRPr>
                    </a:p>
                  </a:txBody>
                  <a:tcPr marL="9525" marR="9525" marT="9525" marB="9525">
                    <a:solidFill>
                      <a:schemeClr val="bg1">
                        <a:lumMod val="75000"/>
                      </a:schemeClr>
                    </a:solidFill>
                  </a:tcPr>
                </a:tc>
                <a:tc>
                  <a:txBody>
                    <a:bodyPr/>
                    <a:lstStyle/>
                    <a:p>
                      <a:pPr>
                        <a:spcAft>
                          <a:spcPts val="0"/>
                        </a:spcAft>
                      </a:pPr>
                      <a:r>
                        <a:rPr lang="en-GB" sz="1400" dirty="0">
                          <a:effectLst/>
                          <a:latin typeface="+mn-lt"/>
                          <a:ea typeface="Times New Roman"/>
                        </a:rPr>
                        <a:t>I</a:t>
                      </a:r>
                      <a:r>
                        <a:rPr lang="en-GB" sz="1400" baseline="0" dirty="0">
                          <a:effectLst/>
                          <a:latin typeface="+mn-lt"/>
                          <a:ea typeface="Times New Roman"/>
                        </a:rPr>
                        <a:t> will try to keep my appointments every 6 weeks and not miss any</a:t>
                      </a:r>
                      <a:endParaRPr lang="en-GB" sz="1400" dirty="0">
                        <a:effectLst/>
                        <a:latin typeface="+mn-lt"/>
                        <a:ea typeface="Times New Roman"/>
                      </a:endParaRPr>
                    </a:p>
                  </a:txBody>
                  <a:tcPr marL="9525" marR="9525" marT="9525" marB="9525">
                    <a:solidFill>
                      <a:schemeClr val="bg1">
                        <a:lumMod val="75000"/>
                      </a:schemeClr>
                    </a:solidFill>
                  </a:tcPr>
                </a:tc>
                <a:tc>
                  <a:txBody>
                    <a:bodyPr/>
                    <a:lstStyle/>
                    <a:p>
                      <a:pPr>
                        <a:spcAft>
                          <a:spcPts val="0"/>
                        </a:spcAft>
                      </a:pPr>
                      <a:r>
                        <a:rPr lang="en-GB" sz="1400" dirty="0">
                          <a:effectLst/>
                          <a:latin typeface="+mn-lt"/>
                          <a:ea typeface="Times New Roman"/>
                        </a:rPr>
                        <a:t>If it is too</a:t>
                      </a:r>
                      <a:r>
                        <a:rPr lang="en-GB" sz="1400" baseline="0" dirty="0">
                          <a:effectLst/>
                          <a:latin typeface="+mn-lt"/>
                          <a:ea typeface="Times New Roman"/>
                        </a:rPr>
                        <a:t> difficult to make the appointment I will try to call beforehand to make other arrangements</a:t>
                      </a:r>
                      <a:endParaRPr lang="en-GB" sz="1400" dirty="0">
                        <a:effectLst/>
                        <a:latin typeface="+mn-lt"/>
                        <a:ea typeface="Times New Roman"/>
                      </a:endParaRPr>
                    </a:p>
                  </a:txBody>
                  <a:tcPr marL="9525" marR="9525" marT="9525" marB="9525">
                    <a:solidFill>
                      <a:schemeClr val="bg1">
                        <a:lumMod val="75000"/>
                      </a:schemeClr>
                    </a:solid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4"/>
          </p:nvPr>
        </p:nvSpPr>
        <p:spPr/>
        <p:txBody>
          <a:bodyPr/>
          <a:lstStyle/>
          <a:p>
            <a:fld id="{44BD8056-0FAA-3746-A907-DA096981E67E}" type="slidenum">
              <a:rPr lang="en-US" smtClean="0"/>
              <a:pPr/>
              <a:t>8</a:t>
            </a:fld>
            <a:endParaRPr lang="en-US" dirty="0"/>
          </a:p>
        </p:txBody>
      </p:sp>
    </p:spTree>
    <p:extLst>
      <p:ext uri="{BB962C8B-B14F-4D97-AF65-F5344CB8AC3E}">
        <p14:creationId xmlns:p14="http://schemas.microsoft.com/office/powerpoint/2010/main" val="39342312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AAA4-D682-3D04-BE18-13DEFF35657F}"/>
              </a:ext>
            </a:extLst>
          </p:cNvPr>
          <p:cNvSpPr>
            <a:spLocks noGrp="1"/>
          </p:cNvSpPr>
          <p:nvPr>
            <p:ph type="title"/>
          </p:nvPr>
        </p:nvSpPr>
        <p:spPr>
          <a:xfrm>
            <a:off x="457200" y="1220400"/>
            <a:ext cx="8034867" cy="542927"/>
          </a:xfrm>
        </p:spPr>
        <p:txBody>
          <a:bodyPr anchor="t">
            <a:normAutofit/>
          </a:bodyPr>
          <a:lstStyle/>
          <a:p>
            <a:r>
              <a:rPr lang="en-GB" dirty="0"/>
              <a:t>Which one is more personalised </a:t>
            </a:r>
          </a:p>
        </p:txBody>
      </p:sp>
      <p:pic>
        <p:nvPicPr>
          <p:cNvPr id="9" name="Content Placeholder 8">
            <a:extLst>
              <a:ext uri="{FF2B5EF4-FFF2-40B4-BE49-F238E27FC236}">
                <a16:creationId xmlns:a16="http://schemas.microsoft.com/office/drawing/2014/main" id="{F483A597-4829-62A8-1B66-12CA2022F9B7}"/>
              </a:ext>
            </a:extLst>
          </p:cNvPr>
          <p:cNvPicPr>
            <a:picLocks noGrp="1" noChangeAspect="1"/>
          </p:cNvPicPr>
          <p:nvPr>
            <p:ph idx="1"/>
          </p:nvPr>
        </p:nvPicPr>
        <p:blipFill>
          <a:blip r:embed="rId3"/>
          <a:srcRect t="953" r="5" b="18451"/>
          <a:stretch/>
        </p:blipFill>
        <p:spPr>
          <a:xfrm>
            <a:off x="457199" y="1994413"/>
            <a:ext cx="8217429" cy="4055796"/>
          </a:xfrm>
          <a:noFill/>
        </p:spPr>
      </p:pic>
      <p:sp>
        <p:nvSpPr>
          <p:cNvPr id="4" name="Slide Number Placeholder 3">
            <a:extLst>
              <a:ext uri="{FF2B5EF4-FFF2-40B4-BE49-F238E27FC236}">
                <a16:creationId xmlns:a16="http://schemas.microsoft.com/office/drawing/2014/main" id="{F4821DD1-9D95-2980-49E1-33752B1D7D14}"/>
              </a:ext>
            </a:extLst>
          </p:cNvPr>
          <p:cNvSpPr>
            <a:spLocks noGrp="1"/>
          </p:cNvSpPr>
          <p:nvPr>
            <p:ph type="sldNum" sz="quarter" idx="4"/>
          </p:nvPr>
        </p:nvSpPr>
        <p:spPr>
          <a:xfrm>
            <a:off x="6541028" y="6424086"/>
            <a:ext cx="2133600" cy="297390"/>
          </a:xfrm>
        </p:spPr>
        <p:txBody>
          <a:bodyPr anchor="t">
            <a:normAutofit/>
          </a:bodyPr>
          <a:lstStyle/>
          <a:p>
            <a:pPr>
              <a:spcAft>
                <a:spcPts val="600"/>
              </a:spcAft>
            </a:pPr>
            <a:fld id="{44BD8056-0FAA-3746-A907-DA096981E67E}" type="slidenum">
              <a:rPr lang="en-US" smtClean="0"/>
              <a:pPr>
                <a:spcAft>
                  <a:spcPts val="600"/>
                </a:spcAft>
              </a:pPr>
              <a:t>9</a:t>
            </a:fld>
            <a:endParaRPr lang="en-US"/>
          </a:p>
        </p:txBody>
      </p:sp>
    </p:spTree>
    <p:extLst>
      <p:ext uri="{BB962C8B-B14F-4D97-AF65-F5344CB8AC3E}">
        <p14:creationId xmlns:p14="http://schemas.microsoft.com/office/powerpoint/2010/main" val="12022535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3C3C3B"/>
      </a:dk1>
      <a:lt1>
        <a:sysClr val="window" lastClr="FFFFFF"/>
      </a:lt1>
      <a:dk2>
        <a:srgbClr val="005B9C"/>
      </a:dk2>
      <a:lt2>
        <a:srgbClr val="EEECE1"/>
      </a:lt2>
      <a:accent1>
        <a:srgbClr val="005B9C"/>
      </a:accent1>
      <a:accent2>
        <a:srgbClr val="F6D21C"/>
      </a:accent2>
      <a:accent3>
        <a:srgbClr val="005B9C"/>
      </a:accent3>
      <a:accent4>
        <a:srgbClr val="F6BC1C"/>
      </a:accent4>
      <a:accent5>
        <a:srgbClr val="005B9C"/>
      </a:accent5>
      <a:accent6>
        <a:srgbClr val="F6BC1C"/>
      </a:accent6>
      <a:hlink>
        <a:srgbClr val="005B9C"/>
      </a:hlink>
      <a:folHlink>
        <a:srgbClr val="005B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4648</TotalTime>
  <Words>1423</Words>
  <Application>Microsoft Office PowerPoint</Application>
  <PresentationFormat>On-screen Show (4:3)</PresentationFormat>
  <Paragraphs>190</Paragraphs>
  <Slides>20</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-apple-system</vt:lpstr>
      <vt:lpstr>Arial</vt:lpstr>
      <vt:lpstr>Calibri</vt:lpstr>
      <vt:lpstr>Inter</vt:lpstr>
      <vt:lpstr>Roboto</vt:lpstr>
      <vt:lpstr>Times New Roman</vt:lpstr>
      <vt:lpstr>Office Theme</vt:lpstr>
      <vt:lpstr>Document</vt:lpstr>
      <vt:lpstr>PowerPoint Presentation</vt:lpstr>
      <vt:lpstr>Aims</vt:lpstr>
      <vt:lpstr>PowerPoint Presentation</vt:lpstr>
      <vt:lpstr>Personalised care planning</vt:lpstr>
      <vt:lpstr>PowerPoint Presentation</vt:lpstr>
      <vt:lpstr>How to implement a personalised care plan </vt:lpstr>
      <vt:lpstr>MH – which is more person centred?</vt:lpstr>
      <vt:lpstr>ACS – which is more person centred?</vt:lpstr>
      <vt:lpstr>Which one is more personalised </vt:lpstr>
      <vt:lpstr>How to make a measurable goal</vt:lpstr>
      <vt:lpstr>Key considerations </vt:lpstr>
      <vt:lpstr>Family and carer involvement </vt:lpstr>
      <vt:lpstr>Carers Views </vt:lpstr>
      <vt:lpstr>Activity – Lets care plan! </vt:lpstr>
      <vt:lpstr>What does the NMC code say </vt:lpstr>
      <vt:lpstr>PowerPoint Presentation</vt:lpstr>
      <vt:lpstr>Roles of Nurse and Nurse Associates </vt:lpstr>
      <vt:lpstr>Care planning documents – Oxleas </vt:lpstr>
      <vt:lpstr>Top tips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Rothwell</dc:creator>
  <cp:lastModifiedBy>CHAMBERS, Jake (OXLEAS NHS FOUNDATION TRUST)</cp:lastModifiedBy>
  <cp:revision>272</cp:revision>
  <cp:lastPrinted>2018-03-15T12:18:14Z</cp:lastPrinted>
  <dcterms:created xsi:type="dcterms:W3CDTF">2013-04-15T10:44:10Z</dcterms:created>
  <dcterms:modified xsi:type="dcterms:W3CDTF">2025-01-22T10:00:46Z</dcterms:modified>
</cp:coreProperties>
</file>