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 id="2147483734" r:id="rId3"/>
  </p:sldMasterIdLst>
  <p:notesMasterIdLst>
    <p:notesMasterId r:id="rId20"/>
  </p:notesMasterIdLst>
  <p:sldIdLst>
    <p:sldId id="262" r:id="rId4"/>
    <p:sldId id="265" r:id="rId5"/>
    <p:sldId id="264" r:id="rId6"/>
    <p:sldId id="273" r:id="rId7"/>
    <p:sldId id="288" r:id="rId8"/>
    <p:sldId id="266" r:id="rId9"/>
    <p:sldId id="290" r:id="rId10"/>
    <p:sldId id="271" r:id="rId11"/>
    <p:sldId id="291" r:id="rId12"/>
    <p:sldId id="269" r:id="rId13"/>
    <p:sldId id="292" r:id="rId14"/>
    <p:sldId id="275" r:id="rId15"/>
    <p:sldId id="287" r:id="rId16"/>
    <p:sldId id="274" r:id="rId17"/>
    <p:sldId id="285"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40174-64B6-42E4-83F9-833B06F3E675}" v="5" dt="2025-03-24T10:45:07.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2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Daus" userId="f03cdc4a-69b1-4b6a-85e7-3d69008df8e2" providerId="ADAL" clId="{6AE40174-64B6-42E4-83F9-833B06F3E675}"/>
    <pc:docChg chg="undo custSel modSld">
      <pc:chgData name="Charlotte Daus" userId="f03cdc4a-69b1-4b6a-85e7-3d69008df8e2" providerId="ADAL" clId="{6AE40174-64B6-42E4-83F9-833B06F3E675}" dt="2025-03-24T10:45:07.600" v="12"/>
      <pc:docMkLst>
        <pc:docMk/>
      </pc:docMkLst>
      <pc:sldChg chg="addSp delSp modSp mod modClrScheme chgLayout">
        <pc:chgData name="Charlotte Daus" userId="f03cdc4a-69b1-4b6a-85e7-3d69008df8e2" providerId="ADAL" clId="{6AE40174-64B6-42E4-83F9-833B06F3E675}" dt="2025-03-24T10:44:40.648" v="10" actId="700"/>
        <pc:sldMkLst>
          <pc:docMk/>
          <pc:sldMk cId="2825235557" sldId="262"/>
        </pc:sldMkLst>
        <pc:spChg chg="mod ord">
          <ac:chgData name="Charlotte Daus" userId="f03cdc4a-69b1-4b6a-85e7-3d69008df8e2" providerId="ADAL" clId="{6AE40174-64B6-42E4-83F9-833B06F3E675}" dt="2025-03-24T10:44:40.648" v="10" actId="700"/>
          <ac:spMkLst>
            <pc:docMk/>
            <pc:sldMk cId="2825235557" sldId="262"/>
            <ac:spMk id="2" creationId="{0B8B4EBF-C6CC-7539-EB07-B1DAB8EF7D18}"/>
          </ac:spMkLst>
        </pc:spChg>
        <pc:spChg chg="add del mod ord">
          <ac:chgData name="Charlotte Daus" userId="f03cdc4a-69b1-4b6a-85e7-3d69008df8e2" providerId="ADAL" clId="{6AE40174-64B6-42E4-83F9-833B06F3E675}" dt="2025-03-24T10:44:40.648" v="10" actId="700"/>
          <ac:spMkLst>
            <pc:docMk/>
            <pc:sldMk cId="2825235557" sldId="262"/>
            <ac:spMk id="3" creationId="{B9E3EFE9-5A60-F7DF-213C-F5F3DDDA81AE}"/>
          </ac:spMkLst>
        </pc:spChg>
        <pc:spChg chg="add del mod ord">
          <ac:chgData name="Charlotte Daus" userId="f03cdc4a-69b1-4b6a-85e7-3d69008df8e2" providerId="ADAL" clId="{6AE40174-64B6-42E4-83F9-833B06F3E675}" dt="2025-03-24T10:44:40.648" v="10" actId="700"/>
          <ac:spMkLst>
            <pc:docMk/>
            <pc:sldMk cId="2825235557" sldId="262"/>
            <ac:spMk id="4" creationId="{B322C2FD-AB6C-341A-E41B-0BEC7CAE190F}"/>
          </ac:spMkLst>
        </pc:spChg>
      </pc:sldChg>
      <pc:sldChg chg="addSp delSp modSp mod setBg modClrScheme chgLayout">
        <pc:chgData name="Charlotte Daus" userId="f03cdc4a-69b1-4b6a-85e7-3d69008df8e2" providerId="ADAL" clId="{6AE40174-64B6-42E4-83F9-833B06F3E675}" dt="2025-03-24T10:45:07.600" v="12"/>
        <pc:sldMkLst>
          <pc:docMk/>
          <pc:sldMk cId="864628327" sldId="273"/>
        </pc:sldMkLst>
        <pc:spChg chg="mod ord">
          <ac:chgData name="Charlotte Daus" userId="f03cdc4a-69b1-4b6a-85e7-3d69008df8e2" providerId="ADAL" clId="{6AE40174-64B6-42E4-83F9-833B06F3E675}" dt="2025-03-24T10:44:19.721" v="7" actId="700"/>
          <ac:spMkLst>
            <pc:docMk/>
            <pc:sldMk cId="864628327" sldId="273"/>
            <ac:spMk id="2" creationId="{3AAFF692-FCD6-A37F-B7ED-3A644B4E2C9D}"/>
          </ac:spMkLst>
        </pc:spChg>
        <pc:spChg chg="mod ord">
          <ac:chgData name="Charlotte Daus" userId="f03cdc4a-69b1-4b6a-85e7-3d69008df8e2" providerId="ADAL" clId="{6AE40174-64B6-42E4-83F9-833B06F3E675}" dt="2025-03-24T10:44:19.721" v="7" actId="700"/>
          <ac:spMkLst>
            <pc:docMk/>
            <pc:sldMk cId="864628327" sldId="273"/>
            <ac:spMk id="3" creationId="{BF497DBA-285F-19F6-57A2-42189E5C1693}"/>
          </ac:spMkLst>
        </pc:spChg>
        <pc:spChg chg="add del mod ord">
          <ac:chgData name="Charlotte Daus" userId="f03cdc4a-69b1-4b6a-85e7-3d69008df8e2" providerId="ADAL" clId="{6AE40174-64B6-42E4-83F9-833B06F3E675}" dt="2025-03-24T10:43:47.821" v="4" actId="700"/>
          <ac:spMkLst>
            <pc:docMk/>
            <pc:sldMk cId="864628327" sldId="273"/>
            <ac:spMk id="4" creationId="{1F4322EB-C3B5-7847-38EC-A0DA43B29570}"/>
          </ac:spMkLst>
        </pc:spChg>
        <pc:spChg chg="add del mod ord">
          <ac:chgData name="Charlotte Daus" userId="f03cdc4a-69b1-4b6a-85e7-3d69008df8e2" providerId="ADAL" clId="{6AE40174-64B6-42E4-83F9-833B06F3E675}" dt="2025-03-24T10:44:54.636" v="11" actId="478"/>
          <ac:spMkLst>
            <pc:docMk/>
            <pc:sldMk cId="864628327" sldId="273"/>
            <ac:spMk id="5" creationId="{4918A204-310E-6CBF-9C56-53C98C45DA82}"/>
          </ac:spMkLst>
        </pc:spChg>
        <pc:spChg chg="add del mod ord">
          <ac:chgData name="Charlotte Daus" userId="f03cdc4a-69b1-4b6a-85e7-3d69008df8e2" providerId="ADAL" clId="{6AE40174-64B6-42E4-83F9-833B06F3E675}" dt="2025-03-24T10:44:19.721" v="7" actId="700"/>
          <ac:spMkLst>
            <pc:docMk/>
            <pc:sldMk cId="864628327" sldId="273"/>
            <ac:spMk id="6" creationId="{653DF0D8-7CAA-7848-BE5C-EE59081C8687}"/>
          </ac:spMkLst>
        </pc:spChg>
        <pc:spChg chg="add del mod ord">
          <ac:chgData name="Charlotte Daus" userId="f03cdc4a-69b1-4b6a-85e7-3d69008df8e2" providerId="ADAL" clId="{6AE40174-64B6-42E4-83F9-833B06F3E675}" dt="2025-03-24T10:44:19.721" v="7" actId="700"/>
          <ac:spMkLst>
            <pc:docMk/>
            <pc:sldMk cId="864628327" sldId="273"/>
            <ac:spMk id="8" creationId="{120EA4A9-4043-850A-E453-0E72D9E51DA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7B8B5-D2FB-4401-B790-0C296DA4CFE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586D782-19FE-4240-8E77-3C883C14D1B2}">
      <dgm:prSet/>
      <dgm:spPr/>
      <dgm:t>
        <a:bodyPr/>
        <a:lstStyle/>
        <a:p>
          <a:r>
            <a:rPr lang="en-GB" dirty="0"/>
            <a:t>Develop an Institute virtual Community of Practice for Members</a:t>
          </a:r>
          <a:endParaRPr lang="en-US" dirty="0"/>
        </a:p>
      </dgm:t>
    </dgm:pt>
    <dgm:pt modelId="{FE1BB8ED-D902-4947-951E-436B07E90E60}" type="parTrans" cxnId="{7205ECB9-81B5-4D9C-B7C8-82F262159849}">
      <dgm:prSet/>
      <dgm:spPr/>
      <dgm:t>
        <a:bodyPr/>
        <a:lstStyle/>
        <a:p>
          <a:endParaRPr lang="en-US"/>
        </a:p>
      </dgm:t>
    </dgm:pt>
    <dgm:pt modelId="{D0B9AFFE-60D2-4ABF-902D-518AC5AE0640}" type="sibTrans" cxnId="{7205ECB9-81B5-4D9C-B7C8-82F262159849}">
      <dgm:prSet/>
      <dgm:spPr/>
      <dgm:t>
        <a:bodyPr/>
        <a:lstStyle/>
        <a:p>
          <a:endParaRPr lang="en-US"/>
        </a:p>
      </dgm:t>
    </dgm:pt>
    <dgm:pt modelId="{7C5049DC-6618-427A-8DA8-12E1BB1A0ECD}">
      <dgm:prSet/>
      <dgm:spPr/>
      <dgm:t>
        <a:bodyPr/>
        <a:lstStyle/>
        <a:p>
          <a:r>
            <a:rPr lang="en-US" dirty="0"/>
            <a:t>Establish network, training and roll out at scale of an RCN Mentoring </a:t>
          </a:r>
          <a:r>
            <a:rPr lang="en-US" dirty="0" err="1"/>
            <a:t>Programme</a:t>
          </a:r>
          <a:endParaRPr lang="en-US" dirty="0"/>
        </a:p>
      </dgm:t>
    </dgm:pt>
    <dgm:pt modelId="{83772CF6-8427-4B66-AD7A-F1E996D7F926}" type="parTrans" cxnId="{48D60D7E-6547-4D6C-9B2D-59F317CFF73C}">
      <dgm:prSet/>
      <dgm:spPr/>
      <dgm:t>
        <a:bodyPr/>
        <a:lstStyle/>
        <a:p>
          <a:endParaRPr lang="en-US"/>
        </a:p>
      </dgm:t>
    </dgm:pt>
    <dgm:pt modelId="{268B2512-9023-4168-88A5-7063F4F0A70F}" type="sibTrans" cxnId="{48D60D7E-6547-4D6C-9B2D-59F317CFF73C}">
      <dgm:prSet/>
      <dgm:spPr/>
      <dgm:t>
        <a:bodyPr/>
        <a:lstStyle/>
        <a:p>
          <a:endParaRPr lang="en-US"/>
        </a:p>
      </dgm:t>
    </dgm:pt>
    <dgm:pt modelId="{F89005A8-2988-4602-B074-CDA1FC1B903B}">
      <dgm:prSet phldr="0"/>
      <dgm:spPr/>
      <dgm:t>
        <a:bodyPr/>
        <a:lstStyle/>
        <a:p>
          <a:pPr rtl="0"/>
          <a:r>
            <a:rPr lang="en-GB">
              <a:latin typeface="Aptos Display" panose="02110004020202020204"/>
            </a:rPr>
            <a:t>Executive Chief Nursing Officer network and Global Leadership Summit</a:t>
          </a:r>
          <a:endParaRPr lang="en-GB"/>
        </a:p>
      </dgm:t>
    </dgm:pt>
    <dgm:pt modelId="{3E409418-4A77-4B9C-89C5-A4CE780401AF}" type="parTrans" cxnId="{FA19FF5F-741C-42AD-AAE0-15ABB72ABB64}">
      <dgm:prSet/>
      <dgm:spPr/>
      <dgm:t>
        <a:bodyPr/>
        <a:lstStyle/>
        <a:p>
          <a:endParaRPr lang="en-US"/>
        </a:p>
      </dgm:t>
    </dgm:pt>
    <dgm:pt modelId="{0FBDA4BB-F8C2-4146-90B6-6124C01DB897}" type="sibTrans" cxnId="{FA19FF5F-741C-42AD-AAE0-15ABB72ABB64}">
      <dgm:prSet/>
      <dgm:spPr/>
      <dgm:t>
        <a:bodyPr/>
        <a:lstStyle/>
        <a:p>
          <a:endParaRPr lang="en-US"/>
        </a:p>
      </dgm:t>
    </dgm:pt>
    <dgm:pt modelId="{8C15A007-88D3-41FC-AF31-FF2486E5AD2D}" type="pres">
      <dgm:prSet presAssocID="{0237B8B5-D2FB-4401-B790-0C296DA4CFE9}" presName="root" presStyleCnt="0">
        <dgm:presLayoutVars>
          <dgm:dir/>
          <dgm:resizeHandles val="exact"/>
        </dgm:presLayoutVars>
      </dgm:prSet>
      <dgm:spPr/>
    </dgm:pt>
    <dgm:pt modelId="{482E2226-47CF-4F5D-8FDB-3A7DA8EC17C0}" type="pres">
      <dgm:prSet presAssocID="{C586D782-19FE-4240-8E77-3C883C14D1B2}" presName="compNode" presStyleCnt="0"/>
      <dgm:spPr/>
    </dgm:pt>
    <dgm:pt modelId="{B533FC9C-7C3D-4535-960A-3AC6B2EB6F5E}" type="pres">
      <dgm:prSet presAssocID="{C586D782-19FE-4240-8E77-3C883C14D1B2}" presName="bgRect" presStyleLbl="bgShp" presStyleIdx="0" presStyleCnt="3"/>
      <dgm:spPr/>
    </dgm:pt>
    <dgm:pt modelId="{A9B4EF1C-075B-4DC3-8A78-0E693705A707}" type="pres">
      <dgm:prSet presAssocID="{C586D782-19FE-4240-8E77-3C883C14D1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6273BCD7-718B-42B0-94C4-B3374A059DFE}" type="pres">
      <dgm:prSet presAssocID="{C586D782-19FE-4240-8E77-3C883C14D1B2}" presName="spaceRect" presStyleCnt="0"/>
      <dgm:spPr/>
    </dgm:pt>
    <dgm:pt modelId="{61284007-B576-4155-9CB2-58BD87919D9A}" type="pres">
      <dgm:prSet presAssocID="{C586D782-19FE-4240-8E77-3C883C14D1B2}" presName="parTx" presStyleLbl="revTx" presStyleIdx="0" presStyleCnt="3">
        <dgm:presLayoutVars>
          <dgm:chMax val="0"/>
          <dgm:chPref val="0"/>
        </dgm:presLayoutVars>
      </dgm:prSet>
      <dgm:spPr/>
    </dgm:pt>
    <dgm:pt modelId="{B07F480B-FBB6-449C-9BB9-5EDDCA3F3A84}" type="pres">
      <dgm:prSet presAssocID="{D0B9AFFE-60D2-4ABF-902D-518AC5AE0640}" presName="sibTrans" presStyleCnt="0"/>
      <dgm:spPr/>
    </dgm:pt>
    <dgm:pt modelId="{87DDE56B-F4C5-45E3-A6FD-47E351E7FCBF}" type="pres">
      <dgm:prSet presAssocID="{7C5049DC-6618-427A-8DA8-12E1BB1A0ECD}" presName="compNode" presStyleCnt="0"/>
      <dgm:spPr/>
    </dgm:pt>
    <dgm:pt modelId="{81142FB8-7AD7-4319-82AF-925009E75D5A}" type="pres">
      <dgm:prSet presAssocID="{7C5049DC-6618-427A-8DA8-12E1BB1A0ECD}" presName="bgRect" presStyleLbl="bgShp" presStyleIdx="1" presStyleCnt="3"/>
      <dgm:spPr/>
    </dgm:pt>
    <dgm:pt modelId="{61C29D7C-C1B3-44A1-8E48-5B1A7EA3CD37}" type="pres">
      <dgm:prSet presAssocID="{7C5049DC-6618-427A-8DA8-12E1BB1A0E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DF44B90-43AC-44C3-97D7-9FC24FF62BC0}" type="pres">
      <dgm:prSet presAssocID="{7C5049DC-6618-427A-8DA8-12E1BB1A0ECD}" presName="spaceRect" presStyleCnt="0"/>
      <dgm:spPr/>
    </dgm:pt>
    <dgm:pt modelId="{6DCB9FCB-63DE-405A-B470-4A80285A64FC}" type="pres">
      <dgm:prSet presAssocID="{7C5049DC-6618-427A-8DA8-12E1BB1A0ECD}" presName="parTx" presStyleLbl="revTx" presStyleIdx="1" presStyleCnt="3">
        <dgm:presLayoutVars>
          <dgm:chMax val="0"/>
          <dgm:chPref val="0"/>
        </dgm:presLayoutVars>
      </dgm:prSet>
      <dgm:spPr/>
    </dgm:pt>
    <dgm:pt modelId="{8B568847-CEDB-46BE-A119-E81C8F0663F2}" type="pres">
      <dgm:prSet presAssocID="{268B2512-9023-4168-88A5-7063F4F0A70F}" presName="sibTrans" presStyleCnt="0"/>
      <dgm:spPr/>
    </dgm:pt>
    <dgm:pt modelId="{46F6AD5F-1D0B-4B44-A86E-78C1EA4BF91A}" type="pres">
      <dgm:prSet presAssocID="{F89005A8-2988-4602-B074-CDA1FC1B903B}" presName="compNode" presStyleCnt="0"/>
      <dgm:spPr/>
    </dgm:pt>
    <dgm:pt modelId="{4D28E0F1-6918-4ECE-9899-F05ED734B4E2}" type="pres">
      <dgm:prSet presAssocID="{F89005A8-2988-4602-B074-CDA1FC1B903B}" presName="bgRect" presStyleLbl="bgShp" presStyleIdx="2" presStyleCnt="3"/>
      <dgm:spPr/>
    </dgm:pt>
    <dgm:pt modelId="{25EC8160-6F00-44A0-B24C-CD5129300A27}" type="pres">
      <dgm:prSet presAssocID="{F89005A8-2988-4602-B074-CDA1FC1B90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ECCCE1A8-7FDF-4B34-80E2-976AC4A9C730}" type="pres">
      <dgm:prSet presAssocID="{F89005A8-2988-4602-B074-CDA1FC1B903B}" presName="spaceRect" presStyleCnt="0"/>
      <dgm:spPr/>
    </dgm:pt>
    <dgm:pt modelId="{69C2A145-D162-4B60-8828-EAD070A46A3E}" type="pres">
      <dgm:prSet presAssocID="{F89005A8-2988-4602-B074-CDA1FC1B903B}" presName="parTx" presStyleLbl="revTx" presStyleIdx="2" presStyleCnt="3">
        <dgm:presLayoutVars>
          <dgm:chMax val="0"/>
          <dgm:chPref val="0"/>
        </dgm:presLayoutVars>
      </dgm:prSet>
      <dgm:spPr/>
    </dgm:pt>
  </dgm:ptLst>
  <dgm:cxnLst>
    <dgm:cxn modelId="{A8B3F732-9AF7-4562-A85E-9EA89B744D31}" type="presOf" srcId="{C586D782-19FE-4240-8E77-3C883C14D1B2}" destId="{61284007-B576-4155-9CB2-58BD87919D9A}" srcOrd="0" destOrd="0" presId="urn:microsoft.com/office/officeart/2018/2/layout/IconVerticalSolidList"/>
    <dgm:cxn modelId="{FA19FF5F-741C-42AD-AAE0-15ABB72ABB64}" srcId="{0237B8B5-D2FB-4401-B790-0C296DA4CFE9}" destId="{F89005A8-2988-4602-B074-CDA1FC1B903B}" srcOrd="2" destOrd="0" parTransId="{3E409418-4A77-4B9C-89C5-A4CE780401AF}" sibTransId="{0FBDA4BB-F8C2-4146-90B6-6124C01DB897}"/>
    <dgm:cxn modelId="{48D60D7E-6547-4D6C-9B2D-59F317CFF73C}" srcId="{0237B8B5-D2FB-4401-B790-0C296DA4CFE9}" destId="{7C5049DC-6618-427A-8DA8-12E1BB1A0ECD}" srcOrd="1" destOrd="0" parTransId="{83772CF6-8427-4B66-AD7A-F1E996D7F926}" sibTransId="{268B2512-9023-4168-88A5-7063F4F0A70F}"/>
    <dgm:cxn modelId="{F27C7288-8E89-4380-B487-725552AF9CAC}" type="presOf" srcId="{7C5049DC-6618-427A-8DA8-12E1BB1A0ECD}" destId="{6DCB9FCB-63DE-405A-B470-4A80285A64FC}" srcOrd="0" destOrd="0" presId="urn:microsoft.com/office/officeart/2018/2/layout/IconVerticalSolidList"/>
    <dgm:cxn modelId="{7205ECB9-81B5-4D9C-B7C8-82F262159849}" srcId="{0237B8B5-D2FB-4401-B790-0C296DA4CFE9}" destId="{C586D782-19FE-4240-8E77-3C883C14D1B2}" srcOrd="0" destOrd="0" parTransId="{FE1BB8ED-D902-4947-951E-436B07E90E60}" sibTransId="{D0B9AFFE-60D2-4ABF-902D-518AC5AE0640}"/>
    <dgm:cxn modelId="{F9CA37BA-DAB7-46DB-BBE5-ED3665CAABDB}" type="presOf" srcId="{F89005A8-2988-4602-B074-CDA1FC1B903B}" destId="{69C2A145-D162-4B60-8828-EAD070A46A3E}" srcOrd="0" destOrd="0" presId="urn:microsoft.com/office/officeart/2018/2/layout/IconVerticalSolidList"/>
    <dgm:cxn modelId="{B4D154EA-9B24-4E84-AB09-0C83408F9B65}" type="presOf" srcId="{0237B8B5-D2FB-4401-B790-0C296DA4CFE9}" destId="{8C15A007-88D3-41FC-AF31-FF2486E5AD2D}" srcOrd="0" destOrd="0" presId="urn:microsoft.com/office/officeart/2018/2/layout/IconVerticalSolidList"/>
    <dgm:cxn modelId="{53C9FAF6-907D-4A8F-9941-4DD9FC9FC993}" type="presParOf" srcId="{8C15A007-88D3-41FC-AF31-FF2486E5AD2D}" destId="{482E2226-47CF-4F5D-8FDB-3A7DA8EC17C0}" srcOrd="0" destOrd="0" presId="urn:microsoft.com/office/officeart/2018/2/layout/IconVerticalSolidList"/>
    <dgm:cxn modelId="{7BDE20CB-387C-46B5-99EE-BE9FBD8A21C8}" type="presParOf" srcId="{482E2226-47CF-4F5D-8FDB-3A7DA8EC17C0}" destId="{B533FC9C-7C3D-4535-960A-3AC6B2EB6F5E}" srcOrd="0" destOrd="0" presId="urn:microsoft.com/office/officeart/2018/2/layout/IconVerticalSolidList"/>
    <dgm:cxn modelId="{A9C78ACA-93ED-4639-B16C-7FE037F15607}" type="presParOf" srcId="{482E2226-47CF-4F5D-8FDB-3A7DA8EC17C0}" destId="{A9B4EF1C-075B-4DC3-8A78-0E693705A707}" srcOrd="1" destOrd="0" presId="urn:microsoft.com/office/officeart/2018/2/layout/IconVerticalSolidList"/>
    <dgm:cxn modelId="{1EDC2C78-D7AD-4148-AB54-59F95915AE85}" type="presParOf" srcId="{482E2226-47CF-4F5D-8FDB-3A7DA8EC17C0}" destId="{6273BCD7-718B-42B0-94C4-B3374A059DFE}" srcOrd="2" destOrd="0" presId="urn:microsoft.com/office/officeart/2018/2/layout/IconVerticalSolidList"/>
    <dgm:cxn modelId="{8C770E2F-E0D6-4033-B648-A2259D3A5FF5}" type="presParOf" srcId="{482E2226-47CF-4F5D-8FDB-3A7DA8EC17C0}" destId="{61284007-B576-4155-9CB2-58BD87919D9A}" srcOrd="3" destOrd="0" presId="urn:microsoft.com/office/officeart/2018/2/layout/IconVerticalSolidList"/>
    <dgm:cxn modelId="{87C2806F-0385-451C-9A14-E9CC0EF43863}" type="presParOf" srcId="{8C15A007-88D3-41FC-AF31-FF2486E5AD2D}" destId="{B07F480B-FBB6-449C-9BB9-5EDDCA3F3A84}" srcOrd="1" destOrd="0" presId="urn:microsoft.com/office/officeart/2018/2/layout/IconVerticalSolidList"/>
    <dgm:cxn modelId="{A3D8061F-611A-4E23-A431-33B909E20611}" type="presParOf" srcId="{8C15A007-88D3-41FC-AF31-FF2486E5AD2D}" destId="{87DDE56B-F4C5-45E3-A6FD-47E351E7FCBF}" srcOrd="2" destOrd="0" presId="urn:microsoft.com/office/officeart/2018/2/layout/IconVerticalSolidList"/>
    <dgm:cxn modelId="{E82A1B30-60C2-40B8-8E01-4DEB22D8A0CD}" type="presParOf" srcId="{87DDE56B-F4C5-45E3-A6FD-47E351E7FCBF}" destId="{81142FB8-7AD7-4319-82AF-925009E75D5A}" srcOrd="0" destOrd="0" presId="urn:microsoft.com/office/officeart/2018/2/layout/IconVerticalSolidList"/>
    <dgm:cxn modelId="{6D4EDAB4-2702-491D-A990-DB9FB7EB0E61}" type="presParOf" srcId="{87DDE56B-F4C5-45E3-A6FD-47E351E7FCBF}" destId="{61C29D7C-C1B3-44A1-8E48-5B1A7EA3CD37}" srcOrd="1" destOrd="0" presId="urn:microsoft.com/office/officeart/2018/2/layout/IconVerticalSolidList"/>
    <dgm:cxn modelId="{14FFD6CE-002F-4BC5-9803-1150891E6FEE}" type="presParOf" srcId="{87DDE56B-F4C5-45E3-A6FD-47E351E7FCBF}" destId="{CDF44B90-43AC-44C3-97D7-9FC24FF62BC0}" srcOrd="2" destOrd="0" presId="urn:microsoft.com/office/officeart/2018/2/layout/IconVerticalSolidList"/>
    <dgm:cxn modelId="{8531EFFE-003B-4153-AC3A-29E0DA3A8427}" type="presParOf" srcId="{87DDE56B-F4C5-45E3-A6FD-47E351E7FCBF}" destId="{6DCB9FCB-63DE-405A-B470-4A80285A64FC}" srcOrd="3" destOrd="0" presId="urn:microsoft.com/office/officeart/2018/2/layout/IconVerticalSolidList"/>
    <dgm:cxn modelId="{BBAF1504-C943-4AE6-9919-2C468849E3DD}" type="presParOf" srcId="{8C15A007-88D3-41FC-AF31-FF2486E5AD2D}" destId="{8B568847-CEDB-46BE-A119-E81C8F0663F2}" srcOrd="3" destOrd="0" presId="urn:microsoft.com/office/officeart/2018/2/layout/IconVerticalSolidList"/>
    <dgm:cxn modelId="{23A7E567-E417-4905-A58D-A6993C34DDDF}" type="presParOf" srcId="{8C15A007-88D3-41FC-AF31-FF2486E5AD2D}" destId="{46F6AD5F-1D0B-4B44-A86E-78C1EA4BF91A}" srcOrd="4" destOrd="0" presId="urn:microsoft.com/office/officeart/2018/2/layout/IconVerticalSolidList"/>
    <dgm:cxn modelId="{4CB547B6-1B46-4519-9EFA-5D9FAA7A8B7C}" type="presParOf" srcId="{46F6AD5F-1D0B-4B44-A86E-78C1EA4BF91A}" destId="{4D28E0F1-6918-4ECE-9899-F05ED734B4E2}" srcOrd="0" destOrd="0" presId="urn:microsoft.com/office/officeart/2018/2/layout/IconVerticalSolidList"/>
    <dgm:cxn modelId="{7490F7B0-0C44-4C6B-8912-9B2607EFD87B}" type="presParOf" srcId="{46F6AD5F-1D0B-4B44-A86E-78C1EA4BF91A}" destId="{25EC8160-6F00-44A0-B24C-CD5129300A27}" srcOrd="1" destOrd="0" presId="urn:microsoft.com/office/officeart/2018/2/layout/IconVerticalSolidList"/>
    <dgm:cxn modelId="{9B5C3A8A-6AC6-4AFC-B7A0-34F21B1172B8}" type="presParOf" srcId="{46F6AD5F-1D0B-4B44-A86E-78C1EA4BF91A}" destId="{ECCCE1A8-7FDF-4B34-80E2-976AC4A9C730}" srcOrd="2" destOrd="0" presId="urn:microsoft.com/office/officeart/2018/2/layout/IconVerticalSolidList"/>
    <dgm:cxn modelId="{40F890A0-5D2E-40AB-A216-97B26A66ACD7}" type="presParOf" srcId="{46F6AD5F-1D0B-4B44-A86E-78C1EA4BF91A}" destId="{69C2A145-D162-4B60-8828-EAD070A46A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3FC9C-7C3D-4535-960A-3AC6B2EB6F5E}">
      <dsp:nvSpPr>
        <dsp:cNvPr id="0" name=""/>
        <dsp:cNvSpPr/>
      </dsp:nvSpPr>
      <dsp:spPr>
        <a:xfrm>
          <a:off x="0" y="444"/>
          <a:ext cx="5175504" cy="10400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B4EF1C-075B-4DC3-8A78-0E693705A707}">
      <dsp:nvSpPr>
        <dsp:cNvPr id="0" name=""/>
        <dsp:cNvSpPr/>
      </dsp:nvSpPr>
      <dsp:spPr>
        <a:xfrm>
          <a:off x="314608" y="234450"/>
          <a:ext cx="572014" cy="5720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284007-B576-4155-9CB2-58BD87919D9A}">
      <dsp:nvSpPr>
        <dsp:cNvPr id="0" name=""/>
        <dsp:cNvSpPr/>
      </dsp:nvSpPr>
      <dsp:spPr>
        <a:xfrm>
          <a:off x="1201230" y="444"/>
          <a:ext cx="3974273" cy="104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69" tIns="110069" rIns="110069" bIns="110069" numCol="1" spcCol="1270" anchor="ctr" anchorCtr="0">
          <a:noAutofit/>
        </a:bodyPr>
        <a:lstStyle/>
        <a:p>
          <a:pPr marL="0" lvl="0" indent="0" algn="l" defTabSz="844550">
            <a:lnSpc>
              <a:spcPct val="90000"/>
            </a:lnSpc>
            <a:spcBef>
              <a:spcPct val="0"/>
            </a:spcBef>
            <a:spcAft>
              <a:spcPct val="35000"/>
            </a:spcAft>
            <a:buNone/>
          </a:pPr>
          <a:r>
            <a:rPr lang="en-GB" sz="1900" kern="1200" dirty="0"/>
            <a:t>Develop an Institute virtual Community of Practice for Members</a:t>
          </a:r>
          <a:endParaRPr lang="en-US" sz="1900" kern="1200" dirty="0"/>
        </a:p>
      </dsp:txBody>
      <dsp:txXfrm>
        <a:off x="1201230" y="444"/>
        <a:ext cx="3974273" cy="1040026"/>
      </dsp:txXfrm>
    </dsp:sp>
    <dsp:sp modelId="{81142FB8-7AD7-4319-82AF-925009E75D5A}">
      <dsp:nvSpPr>
        <dsp:cNvPr id="0" name=""/>
        <dsp:cNvSpPr/>
      </dsp:nvSpPr>
      <dsp:spPr>
        <a:xfrm>
          <a:off x="0" y="1300477"/>
          <a:ext cx="5175504" cy="10400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29D7C-C1B3-44A1-8E48-5B1A7EA3CD37}">
      <dsp:nvSpPr>
        <dsp:cNvPr id="0" name=""/>
        <dsp:cNvSpPr/>
      </dsp:nvSpPr>
      <dsp:spPr>
        <a:xfrm>
          <a:off x="314608" y="1534483"/>
          <a:ext cx="572014" cy="5720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CB9FCB-63DE-405A-B470-4A80285A64FC}">
      <dsp:nvSpPr>
        <dsp:cNvPr id="0" name=""/>
        <dsp:cNvSpPr/>
      </dsp:nvSpPr>
      <dsp:spPr>
        <a:xfrm>
          <a:off x="1201230" y="1300477"/>
          <a:ext cx="3974273" cy="104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69" tIns="110069" rIns="110069" bIns="110069" numCol="1" spcCol="1270" anchor="ctr" anchorCtr="0">
          <a:noAutofit/>
        </a:bodyPr>
        <a:lstStyle/>
        <a:p>
          <a:pPr marL="0" lvl="0" indent="0" algn="l" defTabSz="844550">
            <a:lnSpc>
              <a:spcPct val="90000"/>
            </a:lnSpc>
            <a:spcBef>
              <a:spcPct val="0"/>
            </a:spcBef>
            <a:spcAft>
              <a:spcPct val="35000"/>
            </a:spcAft>
            <a:buNone/>
          </a:pPr>
          <a:r>
            <a:rPr lang="en-US" sz="1900" kern="1200" dirty="0"/>
            <a:t>Establish network, training and roll out at scale of an RCN Mentoring </a:t>
          </a:r>
          <a:r>
            <a:rPr lang="en-US" sz="1900" kern="1200" dirty="0" err="1"/>
            <a:t>Programme</a:t>
          </a:r>
          <a:endParaRPr lang="en-US" sz="1900" kern="1200" dirty="0"/>
        </a:p>
      </dsp:txBody>
      <dsp:txXfrm>
        <a:off x="1201230" y="1300477"/>
        <a:ext cx="3974273" cy="1040026"/>
      </dsp:txXfrm>
    </dsp:sp>
    <dsp:sp modelId="{4D28E0F1-6918-4ECE-9899-F05ED734B4E2}">
      <dsp:nvSpPr>
        <dsp:cNvPr id="0" name=""/>
        <dsp:cNvSpPr/>
      </dsp:nvSpPr>
      <dsp:spPr>
        <a:xfrm>
          <a:off x="0" y="2600510"/>
          <a:ext cx="5175504" cy="10400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C8160-6F00-44A0-B24C-CD5129300A27}">
      <dsp:nvSpPr>
        <dsp:cNvPr id="0" name=""/>
        <dsp:cNvSpPr/>
      </dsp:nvSpPr>
      <dsp:spPr>
        <a:xfrm>
          <a:off x="314608" y="2834516"/>
          <a:ext cx="572014" cy="5720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C2A145-D162-4B60-8828-EAD070A46A3E}">
      <dsp:nvSpPr>
        <dsp:cNvPr id="0" name=""/>
        <dsp:cNvSpPr/>
      </dsp:nvSpPr>
      <dsp:spPr>
        <a:xfrm>
          <a:off x="1201230" y="2600510"/>
          <a:ext cx="3974273" cy="104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69" tIns="110069" rIns="110069" bIns="110069" numCol="1" spcCol="1270" anchor="ctr" anchorCtr="0">
          <a:noAutofit/>
        </a:bodyPr>
        <a:lstStyle/>
        <a:p>
          <a:pPr marL="0" lvl="0" indent="0" algn="l" defTabSz="844550" rtl="0">
            <a:lnSpc>
              <a:spcPct val="90000"/>
            </a:lnSpc>
            <a:spcBef>
              <a:spcPct val="0"/>
            </a:spcBef>
            <a:spcAft>
              <a:spcPct val="35000"/>
            </a:spcAft>
            <a:buNone/>
          </a:pPr>
          <a:r>
            <a:rPr lang="en-GB" sz="1900" kern="1200">
              <a:latin typeface="Aptos Display" panose="02110004020202020204"/>
            </a:rPr>
            <a:t>Executive Chief Nursing Officer network and Global Leadership Summit</a:t>
          </a:r>
          <a:endParaRPr lang="en-GB" sz="1900" kern="1200"/>
        </a:p>
      </dsp:txBody>
      <dsp:txXfrm>
        <a:off x="1201230" y="2600510"/>
        <a:ext cx="3974273" cy="10400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925DE-39D4-4B86-A9B9-B25A146FDBB5}" type="datetimeFigureOut">
              <a:rPr lang="en-GB" smtClean="0"/>
              <a:t>24/03/2025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5F959-0182-4028-930F-761F82FC9FD6}" type="slidenum">
              <a:rPr lang="en-GB" smtClean="0"/>
              <a:t>‹#›</a:t>
            </a:fld>
            <a:endParaRPr lang="en-GB"/>
          </a:p>
        </p:txBody>
      </p:sp>
    </p:spTree>
    <p:extLst>
      <p:ext uri="{BB962C8B-B14F-4D97-AF65-F5344CB8AC3E}">
        <p14:creationId xmlns:p14="http://schemas.microsoft.com/office/powerpoint/2010/main" val="201845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cn.org.uk/Get-Involved/Get-involved-as-a-stud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rcn.library@rcn.org.uk"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rcn.org.uk/librar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Public Sans Light" pitchFamily="2" charset="0"/>
                <a:ea typeface="Calibri" panose="020F0502020204030204" pitchFamily="34" charset="0"/>
                <a:cs typeface="Times New Roman" panose="02020603050405020304" pitchFamily="18" charset="0"/>
              </a:rPr>
              <a:t>The RCN is the world’s largest nursing trade union and professional body. </a:t>
            </a:r>
          </a:p>
          <a:p>
            <a:pPr lvl="0"/>
            <a:endParaRPr lang="en-US" sz="1200" i="1" dirty="0">
              <a:effectLst/>
              <a:latin typeface="Public Sans Light"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As a trade union and professional body, the RCN works to ensure the wellbeing of members at work, which ensures the best patient care possible.</a:t>
            </a:r>
            <a:endParaRPr lang="en-US" sz="1200" i="1" dirty="0">
              <a:effectLst/>
              <a:latin typeface="Public Sans Light"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US" sz="1200" i="1" dirty="0">
              <a:effectLst/>
              <a:latin typeface="Public Sans Light"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a:effectLst/>
                <a:latin typeface="Public Sans Light" pitchFamily="2" charset="0"/>
                <a:ea typeface="Calibri" panose="020F0502020204030204" pitchFamily="34" charset="0"/>
                <a:cs typeface="Times New Roman" panose="02020603050405020304" pitchFamily="18" charset="0"/>
              </a:rPr>
              <a:t>Together, we are the voice of nursing in the UK.</a:t>
            </a:r>
            <a:endParaRPr lang="en-GB" sz="1200" i="1" dirty="0">
              <a:effectLst/>
              <a:latin typeface="Public Sans Light" pitchFamily="2"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29315D5-FEFD-4F78-B421-A246A63A39CB}" type="slidenum">
              <a:rPr lang="en-GB" smtClean="0"/>
              <a:t>1</a:t>
            </a:fld>
            <a:endParaRPr lang="en-GB"/>
          </a:p>
        </p:txBody>
      </p:sp>
    </p:spTree>
    <p:extLst>
      <p:ext uri="{BB962C8B-B14F-4D97-AF65-F5344CB8AC3E}">
        <p14:creationId xmlns:p14="http://schemas.microsoft.com/office/powerpoint/2010/main" val="471589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15A4E-8BD0-073D-C8E5-40938742D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A8890-2F64-C758-034D-76BD7B245A40}"/>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B572FD71-09EF-0A76-72A7-209C5BEDAA9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6034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1" dirty="0">
                <a:solidFill>
                  <a:srgbClr val="FF0000"/>
                </a:solidFill>
                <a:effectLst/>
                <a:latin typeface="PublicSans"/>
              </a:rPr>
              <a:t>RCN Professional Services provide a range of educational programmes, which can help organisations to improve patient care and patient experience in the UK. Whether you are aiming to improve the culture of leadership within your workplace or empower your team to implement service innovations we have tools to support you.</a:t>
            </a:r>
          </a:p>
          <a:p>
            <a:pPr algn="l"/>
            <a:r>
              <a:rPr lang="en-GB" b="0" i="1" dirty="0">
                <a:solidFill>
                  <a:srgbClr val="FF0000"/>
                </a:solidFill>
                <a:effectLst/>
                <a:latin typeface="PublicSans"/>
              </a:rPr>
              <a:t>You can also demonstrate the high standards of your own learning and development initiatives with the RCN Accreditation and RCN Credentialing.</a:t>
            </a:r>
          </a:p>
          <a:p>
            <a:endParaRPr lang="en-GB" dirty="0"/>
          </a:p>
        </p:txBody>
      </p:sp>
      <p:sp>
        <p:nvSpPr>
          <p:cNvPr id="4" name="Slide Number Placeholder 3"/>
          <p:cNvSpPr>
            <a:spLocks noGrp="1"/>
          </p:cNvSpPr>
          <p:nvPr>
            <p:ph type="sldNum" sz="quarter" idx="5"/>
          </p:nvPr>
        </p:nvSpPr>
        <p:spPr/>
        <p:txBody>
          <a:bodyPr/>
          <a:lstStyle/>
          <a:p>
            <a:fld id="{729315D5-FEFD-4F78-B421-A246A63A39CB}" type="slidenum">
              <a:rPr lang="en-GB" smtClean="0"/>
              <a:t>12</a:t>
            </a:fld>
            <a:endParaRPr lang="en-GB"/>
          </a:p>
        </p:txBody>
      </p:sp>
    </p:spTree>
    <p:extLst>
      <p:ext uri="{BB962C8B-B14F-4D97-AF65-F5344CB8AC3E}">
        <p14:creationId xmlns:p14="http://schemas.microsoft.com/office/powerpoint/2010/main" val="238908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a:effectLst/>
                <a:latin typeface="Public Sans Light" pitchFamily="2" charset="0"/>
                <a:ea typeface="Calibri" panose="020F0502020204030204" pitchFamily="34" charset="0"/>
              </a:rPr>
              <a:t>The RCN is committed to lifelong learning and the development of all its members and the nursing profession more broadly. The RCN Quality Assurance policy ensures we deliver high quality, evidence-based professional learning resources for the nursing workforce across health and social care.</a:t>
            </a:r>
            <a:endParaRPr lang="en-GB" sz="1800" dirty="0">
              <a:effectLst/>
              <a:latin typeface="Calibri" panose="020F0502020204030204" pitchFamily="34" charset="0"/>
              <a:ea typeface="Calibri" panose="020F0502020204030204" pitchFamily="34" charset="0"/>
            </a:endParaRPr>
          </a:p>
          <a:p>
            <a:r>
              <a:rPr lang="en-GB" sz="1800" i="1" dirty="0">
                <a:effectLst/>
                <a:latin typeface="Public Sans Light" pitchFamily="2"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i="1" dirty="0">
                <a:effectLst/>
                <a:latin typeface="Public Sans Light" pitchFamily="2" charset="0"/>
                <a:ea typeface="Calibri" panose="020F0502020204030204" pitchFamily="34" charset="0"/>
              </a:rPr>
              <a:t>The nursing workforce are key to the delivery of safe and effective care. Registered nurses and nursing support workers must be appropriately prepared and work within their scope of practice for the people who use services, their families, and the population they are working with. This includes access to CPD, education, support, and development (RCN Nursing Workforce Standards, 2021).  </a:t>
            </a:r>
            <a:endParaRPr lang="en-GB" sz="1800" dirty="0">
              <a:effectLst/>
              <a:latin typeface="Calibri" panose="020F0502020204030204" pitchFamily="34" charset="0"/>
              <a:ea typeface="Calibri" panose="020F0502020204030204" pitchFamily="34" charset="0"/>
            </a:endParaRPr>
          </a:p>
          <a:p>
            <a:r>
              <a:rPr lang="en-GB" sz="1800" i="1" dirty="0">
                <a:effectLst/>
                <a:latin typeface="Public Sans Light" pitchFamily="2"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i="1" dirty="0">
                <a:effectLst/>
                <a:latin typeface="Public Sans Light" pitchFamily="2" charset="0"/>
                <a:ea typeface="Calibri" panose="020F0502020204030204" pitchFamily="34" charset="0"/>
                <a:cs typeface="Calibri" panose="020F0502020204030204" pitchFamily="34" charset="0"/>
              </a:rPr>
              <a:t>So, whether you are aiming to improve the culture of leadership within your workplace, enhance your own skills and professional development, or empower your team to implement service innovations, we have a selection of free and paid-for courses to support you.</a:t>
            </a:r>
          </a:p>
          <a:p>
            <a:endParaRPr lang="en-GB" sz="1800" b="0" i="1" dirty="0">
              <a:solidFill>
                <a:srgbClr val="FF0000"/>
              </a:solidFill>
              <a:effectLst/>
              <a:latin typeface="Public Sans Light" pitchFamily="2" charset="0"/>
              <a:cs typeface="Calibri" panose="020F0502020204030204" pitchFamily="34" charset="0"/>
            </a:endParaRPr>
          </a:p>
          <a:p>
            <a:r>
              <a:rPr lang="en-GB" sz="1800" b="0" i="1" dirty="0">
                <a:solidFill>
                  <a:srgbClr val="FF0000"/>
                </a:solidFill>
                <a:effectLst/>
                <a:latin typeface="Public Sans Light" pitchFamily="2" charset="0"/>
                <a:cs typeface="Calibri" panose="020F0502020204030204" pitchFamily="34" charset="0"/>
              </a:rPr>
              <a:t>*Please note these courses are not running at the moment. </a:t>
            </a:r>
            <a:endParaRPr lang="en-GB" b="0" i="1" dirty="0">
              <a:solidFill>
                <a:srgbClr val="FF0000"/>
              </a:solidFill>
              <a:effectLst/>
              <a:latin typeface="PublicSans"/>
            </a:endParaRPr>
          </a:p>
        </p:txBody>
      </p:sp>
      <p:sp>
        <p:nvSpPr>
          <p:cNvPr id="4" name="Slide Number Placeholder 3"/>
          <p:cNvSpPr>
            <a:spLocks noGrp="1"/>
          </p:cNvSpPr>
          <p:nvPr>
            <p:ph type="sldNum" sz="quarter" idx="5"/>
          </p:nvPr>
        </p:nvSpPr>
        <p:spPr/>
        <p:txBody>
          <a:bodyPr/>
          <a:lstStyle/>
          <a:p>
            <a:fld id="{729315D5-FEFD-4F78-B421-A246A63A39CB}" type="slidenum">
              <a:rPr lang="en-GB" smtClean="0"/>
              <a:t>13</a:t>
            </a:fld>
            <a:endParaRPr lang="en-GB"/>
          </a:p>
        </p:txBody>
      </p:sp>
    </p:spTree>
    <p:extLst>
      <p:ext uri="{BB962C8B-B14F-4D97-AF65-F5344CB8AC3E}">
        <p14:creationId xmlns:p14="http://schemas.microsoft.com/office/powerpoint/2010/main" val="293160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solidFill>
                  <a:srgbClr val="FF0000"/>
                </a:solidFill>
                <a:effectLst/>
                <a:latin typeface="PublicSans"/>
              </a:rPr>
              <a:t>Included in your membership, you’ll also have access to: </a:t>
            </a:r>
          </a:p>
          <a:p>
            <a:endParaRPr lang="en-GB" b="0" i="1" dirty="0">
              <a:solidFill>
                <a:srgbClr val="FF0000"/>
              </a:solidFill>
              <a:effectLst/>
              <a:latin typeface="PublicSans"/>
            </a:endParaRPr>
          </a:p>
          <a:p>
            <a:r>
              <a:rPr lang="en-GB" b="1" i="1" dirty="0">
                <a:solidFill>
                  <a:srgbClr val="FF0000"/>
                </a:solidFill>
                <a:effectLst/>
                <a:latin typeface="PublicSans"/>
              </a:rPr>
              <a:t>Publications</a:t>
            </a:r>
          </a:p>
          <a:p>
            <a:r>
              <a:rPr lang="en-GB" b="0" i="1" dirty="0">
                <a:solidFill>
                  <a:srgbClr val="FF0000"/>
                </a:solidFill>
                <a:effectLst/>
                <a:latin typeface="PublicSans"/>
              </a:rPr>
              <a:t>RCN publications cover a wide range of topics varying from clinical guidance to employment relations issues to advice on bullying. </a:t>
            </a:r>
          </a:p>
          <a:p>
            <a:endParaRPr lang="en-GB" b="0" i="1" dirty="0">
              <a:solidFill>
                <a:srgbClr val="FF0000"/>
              </a:solidFill>
              <a:effectLst/>
              <a:latin typeface="PublicSans"/>
            </a:endParaRPr>
          </a:p>
          <a:p>
            <a:r>
              <a:rPr lang="en-GB" b="1" i="1" dirty="0">
                <a:solidFill>
                  <a:srgbClr val="FF0000"/>
                </a:solidFill>
                <a:effectLst/>
                <a:latin typeface="PublicSans"/>
              </a:rPr>
              <a:t>Events</a:t>
            </a:r>
          </a:p>
          <a:p>
            <a:r>
              <a:rPr lang="en-GB" b="0" i="1" dirty="0">
                <a:solidFill>
                  <a:srgbClr val="FF0000"/>
                </a:solidFill>
                <a:effectLst/>
                <a:latin typeface="PublicSans"/>
              </a:rPr>
              <a:t>Each year we organise a UK-wide programme of professional conferences and events to help you meet your NMC revalidation requirements or develop professionally. There are also a range of events organised by your local branch or RCN office. The RCN’s flagship member event is the annual RCN Congress, which brings together members from around the UK to discuss key nursing issues. </a:t>
            </a:r>
          </a:p>
          <a:p>
            <a:endParaRPr lang="en-GB" dirty="0"/>
          </a:p>
        </p:txBody>
      </p:sp>
      <p:sp>
        <p:nvSpPr>
          <p:cNvPr id="4" name="Slide Number Placeholder 3"/>
          <p:cNvSpPr>
            <a:spLocks noGrp="1"/>
          </p:cNvSpPr>
          <p:nvPr>
            <p:ph type="sldNum" sz="quarter" idx="5"/>
          </p:nvPr>
        </p:nvSpPr>
        <p:spPr/>
        <p:txBody>
          <a:bodyPr/>
          <a:lstStyle/>
          <a:p>
            <a:fld id="{729315D5-FEFD-4F78-B421-A246A63A39CB}" type="slidenum">
              <a:rPr lang="en-GB" smtClean="0"/>
              <a:t>14</a:t>
            </a:fld>
            <a:endParaRPr lang="en-GB"/>
          </a:p>
        </p:txBody>
      </p:sp>
    </p:spTree>
    <p:extLst>
      <p:ext uri="{BB962C8B-B14F-4D97-AF65-F5344CB8AC3E}">
        <p14:creationId xmlns:p14="http://schemas.microsoft.com/office/powerpoint/2010/main" val="1698741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1" dirty="0">
                <a:solidFill>
                  <a:srgbClr val="000000"/>
                </a:solidFill>
                <a:effectLst/>
                <a:latin typeface="Times New Roman" panose="02020603050405020304" pitchFamily="18" charset="0"/>
              </a:rPr>
              <a:t> </a:t>
            </a:r>
            <a:r>
              <a:rPr lang="en-GB" b="0" i="1" u="none" strike="noStrike" dirty="0">
                <a:solidFill>
                  <a:srgbClr val="000000"/>
                </a:solidFill>
                <a:effectLst/>
                <a:latin typeface="Calibri" panose="020F0502020204030204" pitchFamily="34" charset="0"/>
              </a:rPr>
              <a:t>The RCN has several resources available specifically for international nursing staff.</a:t>
            </a:r>
            <a:r>
              <a:rPr lang="en-US" b="0" i="1" dirty="0">
                <a:solidFill>
                  <a:srgbClr val="000000"/>
                </a:solidFill>
                <a:effectLst/>
                <a:latin typeface="Calibri" panose="020F0502020204030204" pitchFamily="34" charset="0"/>
              </a:rPr>
              <a:t>​</a:t>
            </a:r>
            <a:endParaRPr lang="en-US" b="0" i="1" dirty="0">
              <a:solidFill>
                <a:srgbClr val="444444"/>
              </a:solidFill>
              <a:effectLst/>
              <a:latin typeface="Arial" panose="020B0604020202020204" pitchFamily="34" charset="0"/>
            </a:endParaRPr>
          </a:p>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Calibri" panose="020F0502020204030204" pitchFamily="34" charset="0"/>
              </a:rPr>
              <a:t> A page for international nursing members who currently work in the UK, to show how the RCN can support you and signpost you to further resources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Calibri" panose="020F0502020204030204" pitchFamily="34" charset="0"/>
              </a:rPr>
              <a:t> A page for international nursing members who are planning to come to the UK, to explain what you should know beforehand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Calibri" panose="020F0502020204030204" pitchFamily="34" charset="0"/>
              </a:rPr>
              <a:t> An advice guide for</a:t>
            </a:r>
            <a:r>
              <a:rPr lang="en-GB" sz="1800" b="0" i="0" u="none" strike="noStrike" dirty="0">
                <a:solidFill>
                  <a:srgbClr val="FFFFFF"/>
                </a:solidFill>
                <a:effectLst/>
                <a:latin typeface="PublicSans"/>
              </a:rPr>
              <a:t> international nurses coming to the UK for the first time and for those already working here.  Includes:</a:t>
            </a:r>
            <a:r>
              <a:rPr lang="en-US" sz="1800" b="0" i="0" dirty="0">
                <a:solidFill>
                  <a:srgbClr val="FFFFFF"/>
                </a:solidFill>
                <a:effectLst/>
                <a:latin typeface="PublicSans"/>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Benefits of joining the RCN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Coming to the UK: What is the NHS?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Coming to the UK: What is the NMC?</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Coming to the UK: What are my career options?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Coming to the UK : Registering as a nurse or midwife</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Coming to the UK : Examinations and tests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Coming to the UK: What is revalidation?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Contracts: What to check</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Once signed, can it be changed?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Contracts: Repayment clauses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182540"/>
                </a:solidFill>
                <a:effectLst/>
                <a:latin typeface="Montserrat-Bold"/>
              </a:rPr>
              <a:t>Contracts: Paying an agency a work-finding fee</a:t>
            </a:r>
            <a:r>
              <a:rPr lang="en-GB" sz="1800" b="0" i="0" dirty="0">
                <a:solidFill>
                  <a:srgbClr val="182540"/>
                </a:solidFill>
                <a:effectLst/>
                <a:latin typeface="Montserrat-Bold"/>
              </a:rPr>
              <a:t>​</a:t>
            </a:r>
            <a:endParaRPr lang="en-GB"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Discrimination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Immigration: Leaving employers and your visa/sponsorship</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Immigration: Bringing family to the UK</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Immigration: Spouse/partner working in the UK</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Immigration: County court judgement your immigration status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Immigration: Problems with your employer or agency</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Maternity leave and pay</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182540"/>
                </a:solidFill>
                <a:effectLst/>
                <a:latin typeface="Montserrat-Bold"/>
              </a:rPr>
              <a:t>Strike information for internationally educated nursing staff</a:t>
            </a:r>
            <a:r>
              <a:rPr lang="en-GB" sz="1800" b="0" i="0" dirty="0">
                <a:solidFill>
                  <a:srgbClr val="182540"/>
                </a:solidFill>
                <a:effectLst/>
                <a:latin typeface="Montserrat-Bold"/>
              </a:rPr>
              <a:t>​</a:t>
            </a:r>
            <a:endParaRPr lang="en-GB"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Tax</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800100" lvl="1" indent="-342900" algn="l" rtl="0" fontAlgn="base">
              <a:buFont typeface="+mj-lt"/>
              <a:buAutoNum type="alphaLcPeriod"/>
            </a:pPr>
            <a:r>
              <a:rPr lang="en-GB" sz="1800" b="0" i="0" u="none" strike="noStrike" dirty="0">
                <a:solidFill>
                  <a:srgbClr val="000000"/>
                </a:solidFill>
                <a:effectLst/>
                <a:latin typeface="Calibri" panose="020F0502020204030204" pitchFamily="34" charset="0"/>
              </a:rPr>
              <a:t>When to contact us</a:t>
            </a:r>
            <a:endParaRPr lang="en-US" sz="1800" b="0" i="0" dirty="0">
              <a:solidFill>
                <a:srgbClr val="444444"/>
              </a:solidFill>
              <a:effectLst/>
              <a:latin typeface="Arial" panose="020B0604020202020204" pitchFamily="34" charset="0"/>
            </a:endParaRPr>
          </a:p>
          <a:p>
            <a:pPr algn="l" rtl="0" fontAlgn="base"/>
            <a:endParaRPr lang="en-GB" b="0" i="0" u="none" strike="noStrike" dirty="0">
              <a:solidFill>
                <a:srgbClr val="000000"/>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Click on the links or scan the QR codes to find out more information. </a:t>
            </a:r>
            <a:endParaRPr lang="en-GB" b="0" i="0" dirty="0">
              <a:solidFill>
                <a:srgbClr val="444444"/>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29315D5-FEFD-4F78-B421-A246A63A39CB}" type="slidenum">
              <a:rPr lang="en-GB" smtClean="0"/>
              <a:t>15</a:t>
            </a:fld>
            <a:endParaRPr lang="en-GB"/>
          </a:p>
        </p:txBody>
      </p:sp>
    </p:spTree>
    <p:extLst>
      <p:ext uri="{BB962C8B-B14F-4D97-AF65-F5344CB8AC3E}">
        <p14:creationId xmlns:p14="http://schemas.microsoft.com/office/powerpoint/2010/main" val="411083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i="1" dirty="0">
                <a:effectLst/>
                <a:latin typeface="Public Sans Light" pitchFamily="2" charset="0"/>
                <a:ea typeface="Calibri" panose="020F0502020204030204" pitchFamily="34" charset="0"/>
                <a:cs typeface="Times New Roman" panose="02020603050405020304" pitchFamily="18" charset="0"/>
              </a:rPr>
              <a:t>The RCN is the world’s largest nursing trade union and professional body. </a:t>
            </a:r>
          </a:p>
          <a:p>
            <a:pPr>
              <a:lnSpc>
                <a:spcPct val="107000"/>
              </a:lnSpc>
              <a:spcAft>
                <a:spcPts val="800"/>
              </a:spcAft>
            </a:pPr>
            <a:endParaRPr lang="en-GB" sz="1200" i="1" dirty="0">
              <a:effectLst/>
              <a:latin typeface="Public Sans Light" pitchFamily="2" charset="0"/>
              <a:ea typeface="Calibri" panose="020F0502020204030204" pitchFamily="34" charset="0"/>
              <a:cs typeface="Times New Roman" panose="02020603050405020304" pitchFamily="18" charset="0"/>
            </a:endParaRPr>
          </a:p>
          <a:p>
            <a:pPr algn="l"/>
            <a:r>
              <a:rPr lang="en-GB" b="0" i="1" dirty="0">
                <a:solidFill>
                  <a:srgbClr val="39363C"/>
                </a:solidFill>
                <a:effectLst/>
                <a:latin typeface="PublicSans"/>
              </a:rPr>
              <a:t>We represent more than half a million nurses, student nurses, midwives and nursing support workers in the UK and internationally.</a:t>
            </a:r>
          </a:p>
          <a:p>
            <a:pPr algn="l"/>
            <a:r>
              <a:rPr lang="en-GB" b="0" i="1" dirty="0">
                <a:solidFill>
                  <a:srgbClr val="000000"/>
                </a:solidFill>
                <a:effectLst/>
                <a:latin typeface="PublicSans"/>
              </a:rPr>
              <a:t>As a member-led organisation, we work collaboratively with our members </a:t>
            </a:r>
            <a:r>
              <a:rPr lang="en-GB" b="0" i="1" dirty="0">
                <a:solidFill>
                  <a:srgbClr val="39363C"/>
                </a:solidFill>
                <a:effectLst/>
                <a:latin typeface="PublicSans"/>
              </a:rPr>
              <a:t>to:</a:t>
            </a:r>
          </a:p>
          <a:p>
            <a:pPr algn="l">
              <a:buFont typeface="Arial" panose="020B0604020202020204" pitchFamily="34" charset="0"/>
              <a:buChar char="•"/>
            </a:pPr>
            <a:r>
              <a:rPr lang="en-GB" b="0" i="1" dirty="0">
                <a:solidFill>
                  <a:srgbClr val="39363C"/>
                </a:solidFill>
                <a:effectLst/>
                <a:latin typeface="PublicSans"/>
              </a:rPr>
              <a:t> influence governments and other bodies</a:t>
            </a:r>
          </a:p>
          <a:p>
            <a:pPr algn="l">
              <a:buFont typeface="Arial" panose="020B0604020202020204" pitchFamily="34" charset="0"/>
              <a:buChar char="•"/>
            </a:pPr>
            <a:r>
              <a:rPr lang="en-GB" b="0" i="1" dirty="0">
                <a:solidFill>
                  <a:srgbClr val="39363C"/>
                </a:solidFill>
                <a:effectLst/>
                <a:latin typeface="PublicSans"/>
              </a:rPr>
              <a:t> improve working conditions</a:t>
            </a:r>
          </a:p>
          <a:p>
            <a:pPr algn="l">
              <a:buFont typeface="Arial" panose="020B0604020202020204" pitchFamily="34" charset="0"/>
              <a:buChar char="•"/>
            </a:pPr>
            <a:r>
              <a:rPr lang="en-GB" b="0" i="1" dirty="0">
                <a:solidFill>
                  <a:srgbClr val="39363C"/>
                </a:solidFill>
                <a:effectLst/>
                <a:latin typeface="PublicSans"/>
              </a:rPr>
              <a:t> campaign on issues to raise the profile of the nursing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As a trade union and professional body, the RCN works to ensure the wellbeing of members at work, which ensures the best patient care possible.</a:t>
            </a:r>
            <a:endParaRPr lang="en-US" sz="1200" i="1" dirty="0">
              <a:effectLst/>
              <a:latin typeface="Public Sans Light"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US" sz="1200" i="1" dirty="0">
              <a:effectLst/>
              <a:latin typeface="Public Sans Light"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a:effectLst/>
                <a:latin typeface="Public Sans Light" pitchFamily="2" charset="0"/>
                <a:ea typeface="Calibri" panose="020F0502020204030204" pitchFamily="34" charset="0"/>
                <a:cs typeface="Times New Roman" panose="02020603050405020304" pitchFamily="18" charset="0"/>
              </a:rPr>
              <a:t>Together, we are the voice of nursing in the UK.</a:t>
            </a:r>
            <a:endParaRPr lang="en-GB" sz="1200" i="1" dirty="0">
              <a:effectLst/>
              <a:latin typeface="Public Sans Light"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GB" sz="1200" b="0" dirty="0">
              <a:effectLst/>
              <a:latin typeface="Public Sans Light" pitchFamily="2"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29315D5-FEFD-4F78-B421-A246A63A39CB}" type="slidenum">
              <a:rPr lang="en-GB" smtClean="0"/>
              <a:t>2</a:t>
            </a:fld>
            <a:endParaRPr lang="en-GB"/>
          </a:p>
        </p:txBody>
      </p:sp>
    </p:spTree>
    <p:extLst>
      <p:ext uri="{BB962C8B-B14F-4D97-AF65-F5344CB8AC3E}">
        <p14:creationId xmlns:p14="http://schemas.microsoft.com/office/powerpoint/2010/main" val="351869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1" dirty="0">
                <a:effectLst/>
                <a:latin typeface="var(--font-heading)"/>
              </a:rPr>
              <a:t>In addition to online guidance and Advice team at the end of the line, we also have in-person support with RCN Officers and Representatives. </a:t>
            </a:r>
          </a:p>
          <a:p>
            <a:pPr algn="l"/>
            <a:endParaRPr lang="en-GB" b="0" i="1" dirty="0">
              <a:effectLst/>
              <a:latin typeface="var(--font-heading)"/>
            </a:endParaRPr>
          </a:p>
          <a:p>
            <a:pPr algn="l"/>
            <a:r>
              <a:rPr lang="en-GB" b="0" i="1" dirty="0">
                <a:effectLst/>
                <a:latin typeface="var(--font-heading)"/>
              </a:rPr>
              <a:t>You can become more involved with the work of the RCN by becoming a learning rep, health and safety rep or steward.</a:t>
            </a:r>
          </a:p>
          <a:p>
            <a:pPr algn="l"/>
            <a:r>
              <a:rPr lang="en-GB" b="0" i="1" dirty="0">
                <a:effectLst/>
                <a:latin typeface="var(--font-heading)"/>
              </a:rPr>
              <a:t>  </a:t>
            </a:r>
          </a:p>
          <a:p>
            <a:pPr algn="l"/>
            <a:r>
              <a:rPr lang="en-GB" b="0" i="1" dirty="0">
                <a:solidFill>
                  <a:srgbClr val="39363C"/>
                </a:solidFill>
                <a:effectLst/>
                <a:latin typeface="PublicSans"/>
              </a:rPr>
              <a:t>Becoming an RCN rep gives you the chance to make a real difference to your patients, the working lives of yourself and your colleagues - and even the future of nursing.</a:t>
            </a:r>
          </a:p>
          <a:p>
            <a:pPr algn="l"/>
            <a:endParaRPr lang="en-GB" b="0" i="1" dirty="0">
              <a:solidFill>
                <a:srgbClr val="39363C"/>
              </a:solidFill>
              <a:effectLst/>
              <a:latin typeface="PublicSans"/>
            </a:endParaRPr>
          </a:p>
          <a:p>
            <a:pPr algn="l"/>
            <a:r>
              <a:rPr lang="en-GB" b="0" i="1" dirty="0">
                <a:solidFill>
                  <a:srgbClr val="39363C"/>
                </a:solidFill>
                <a:effectLst/>
                <a:latin typeface="PublicSans"/>
              </a:rPr>
              <a:t>If you are an RCN member and a registered nurse, nursing associate, nursing support worker or health care assistant in employment, you can apply to become an RCN learning representative, </a:t>
            </a:r>
            <a:r>
              <a:rPr lang="en-GB" b="0" i="1" dirty="0">
                <a:effectLst/>
                <a:latin typeface="var(--font-heading)"/>
              </a:rPr>
              <a:t>health and </a:t>
            </a:r>
            <a:r>
              <a:rPr lang="en-GB" b="0" i="1" dirty="0">
                <a:solidFill>
                  <a:srgbClr val="39363C"/>
                </a:solidFill>
                <a:effectLst/>
                <a:latin typeface="PublicSans"/>
              </a:rPr>
              <a:t>safety representative or steward. Being a rep is rewarding. You will get support from a close community of reps and RCN staff. Ongoing learning and development will help you become active as a rep and you will learn new skills, which can enhance your nursing role. Students are not eligible to become reps, however, there are other ways you can </a:t>
            </a:r>
            <a:r>
              <a:rPr lang="en-GB" b="0" i="1" u="sng" dirty="0">
                <a:solidFill>
                  <a:srgbClr val="39363C"/>
                </a:solidFill>
                <a:effectLst/>
                <a:latin typeface="PublicSans"/>
                <a:hlinkClick r:id="rId3"/>
              </a:rPr>
              <a:t>get involved as a student member</a:t>
            </a:r>
            <a:r>
              <a:rPr lang="en-GB" b="0" i="1" dirty="0">
                <a:solidFill>
                  <a:srgbClr val="39363C"/>
                </a:solidFill>
                <a:effectLst/>
                <a:latin typeface="PublicSans"/>
              </a:rPr>
              <a:t>.</a:t>
            </a:r>
          </a:p>
          <a:p>
            <a:endParaRPr lang="en-GB" dirty="0"/>
          </a:p>
        </p:txBody>
      </p:sp>
      <p:sp>
        <p:nvSpPr>
          <p:cNvPr id="4" name="Slide Number Placeholder 3"/>
          <p:cNvSpPr>
            <a:spLocks noGrp="1"/>
          </p:cNvSpPr>
          <p:nvPr>
            <p:ph type="sldNum" sz="quarter" idx="5"/>
          </p:nvPr>
        </p:nvSpPr>
        <p:spPr/>
        <p:txBody>
          <a:bodyPr/>
          <a:lstStyle/>
          <a:p>
            <a:fld id="{729315D5-FEFD-4F78-B421-A246A63A39CB}" type="slidenum">
              <a:rPr lang="en-GB" smtClean="0"/>
              <a:t>3</a:t>
            </a:fld>
            <a:endParaRPr lang="en-GB"/>
          </a:p>
        </p:txBody>
      </p:sp>
    </p:spTree>
    <p:extLst>
      <p:ext uri="{BB962C8B-B14F-4D97-AF65-F5344CB8AC3E}">
        <p14:creationId xmlns:p14="http://schemas.microsoft.com/office/powerpoint/2010/main" val="132253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a number of benefits to becoming a rep, both for you and for your colleagues.  It provides an opportunity to develop skills you might not have a chance to in your substantive role and raise your profile at work as well as that of the union.  We have learning and development days for reps throughout the year.  As a rep you will be the face of the RCN at your workplace for many of your members and will raise your profile across the organisation and the union.</a:t>
            </a:r>
          </a:p>
        </p:txBody>
      </p:sp>
      <p:sp>
        <p:nvSpPr>
          <p:cNvPr id="4" name="Slide Number Placeholder 3"/>
          <p:cNvSpPr>
            <a:spLocks noGrp="1"/>
          </p:cNvSpPr>
          <p:nvPr>
            <p:ph type="sldNum" sz="quarter" idx="5"/>
          </p:nvPr>
        </p:nvSpPr>
        <p:spPr/>
        <p:txBody>
          <a:bodyPr/>
          <a:lstStyle/>
          <a:p>
            <a:fld id="{729315D5-FEFD-4F78-B421-A246A63A39CB}" type="slidenum">
              <a:rPr lang="en-GB" smtClean="0"/>
              <a:t>4</a:t>
            </a:fld>
            <a:endParaRPr lang="en-GB"/>
          </a:p>
        </p:txBody>
      </p:sp>
    </p:spTree>
    <p:extLst>
      <p:ext uri="{BB962C8B-B14F-4D97-AF65-F5344CB8AC3E}">
        <p14:creationId xmlns:p14="http://schemas.microsoft.com/office/powerpoint/2010/main" val="42856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9363C"/>
                </a:solidFill>
                <a:effectLst/>
                <a:highlight>
                  <a:srgbClr val="E5ECF3"/>
                </a:highlight>
                <a:latin typeface="PublicSans"/>
              </a:rPr>
              <a:t>Organising is when members come together and through the strength in their numbers, win meaningful improvements and positive change to their lives and workplaces. Groups identify issues, and then collectively work together to bring about solutions on their own terms.  </a:t>
            </a:r>
            <a:br>
              <a:rPr lang="en-GB" dirty="0"/>
            </a:br>
            <a:br>
              <a:rPr lang="en-GB" dirty="0"/>
            </a:br>
            <a:r>
              <a:rPr lang="en-GB" b="0" i="0" dirty="0">
                <a:solidFill>
                  <a:srgbClr val="39363C"/>
                </a:solidFill>
                <a:effectLst/>
                <a:highlight>
                  <a:srgbClr val="E5ECF3"/>
                </a:highlight>
                <a:latin typeface="PublicSans"/>
              </a:rPr>
              <a:t>Organising is an opportunity for you and your colleagues to take action on the issues that threaten your ability to practice safely and effectively, from being paid fairly to creating clinical practice changes to having enough staff on shift to deliver safe care. </a:t>
            </a:r>
          </a:p>
          <a:p>
            <a:r>
              <a:rPr lang="en-GB" b="0" i="0" dirty="0">
                <a:solidFill>
                  <a:srgbClr val="39363C"/>
                </a:solidFill>
                <a:effectLst/>
                <a:highlight>
                  <a:srgbClr val="E5ECF3"/>
                </a:highlight>
                <a:latin typeface="PublicSans"/>
              </a:rPr>
              <a:t>You and your colleagues are experts in your workplaces and are best placed to speak for your patients and the profession. And when decision makers aren’t listening, organising is way for members to collectively demand change, take action and ensure the right steps are taken by employers. </a:t>
            </a:r>
            <a:br>
              <a:rPr lang="en-GB" dirty="0"/>
            </a:br>
            <a:br>
              <a:rPr lang="en-GB" dirty="0"/>
            </a:br>
            <a:r>
              <a:rPr lang="en-GB" b="0" i="0" dirty="0">
                <a:solidFill>
                  <a:srgbClr val="39363C"/>
                </a:solidFill>
                <a:effectLst/>
                <a:highlight>
                  <a:srgbClr val="E5ECF3"/>
                </a:highlight>
                <a:latin typeface="PublicSans"/>
              </a:rPr>
              <a:t>Across the UK no matter your job, employer, care setting, or issue, you can be part of the organising movement, leading on the issues that matter to you. No matter how big or small. The RCN is with you every step of the way. Together, let’s use our voices to demand the changes we deserve. </a:t>
            </a:r>
            <a:endParaRPr lang="en-GB" dirty="0"/>
          </a:p>
        </p:txBody>
      </p:sp>
      <p:sp>
        <p:nvSpPr>
          <p:cNvPr id="4" name="Slide Number Placeholder 3"/>
          <p:cNvSpPr>
            <a:spLocks noGrp="1"/>
          </p:cNvSpPr>
          <p:nvPr>
            <p:ph type="sldNum" sz="quarter" idx="5"/>
          </p:nvPr>
        </p:nvSpPr>
        <p:spPr/>
        <p:txBody>
          <a:bodyPr/>
          <a:lstStyle/>
          <a:p>
            <a:fld id="{729315D5-FEFD-4F78-B421-A246A63A39CB}" type="slidenum">
              <a:rPr lang="en-GB" smtClean="0"/>
              <a:t>5</a:t>
            </a:fld>
            <a:endParaRPr lang="en-GB"/>
          </a:p>
        </p:txBody>
      </p:sp>
    </p:spTree>
    <p:extLst>
      <p:ext uri="{BB962C8B-B14F-4D97-AF65-F5344CB8AC3E}">
        <p14:creationId xmlns:p14="http://schemas.microsoft.com/office/powerpoint/2010/main" val="337902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1" dirty="0">
                <a:effectLst/>
                <a:latin typeface="Public Sans Light" pitchFamily="2" charset="0"/>
              </a:rPr>
              <a:t>We’re here for you if things go wrong.. </a:t>
            </a:r>
          </a:p>
          <a:p>
            <a:pPr algn="l"/>
            <a:endParaRPr lang="en-US" sz="1200" b="0" i="1" dirty="0">
              <a:effectLst/>
              <a:latin typeface="Public Sans Light" pitchFamily="2" charset="0"/>
            </a:endParaRPr>
          </a:p>
          <a:p>
            <a:pPr algn="l"/>
            <a:r>
              <a:rPr lang="en-US" sz="1200" b="0" i="1" dirty="0">
                <a:effectLst/>
                <a:latin typeface="Public Sans Light" pitchFamily="2" charset="0"/>
              </a:rPr>
              <a:t>With the largest in-house legal team of any UK union, over 1,800 member representatives and officers, and an advice line, we've got your work covered. But what happens when you need support or advice with issues outside of your job?</a:t>
            </a:r>
            <a:br>
              <a:rPr lang="en-US" sz="1200" b="0" i="1" dirty="0">
                <a:effectLst/>
                <a:latin typeface="Public Sans Light" pitchFamily="2" charset="0"/>
              </a:rPr>
            </a:br>
            <a:endParaRPr lang="en-US" sz="1200" b="0" i="1" dirty="0">
              <a:effectLst/>
              <a:latin typeface="Public Sans Light" pitchFamily="2" charset="0"/>
            </a:endParaRPr>
          </a:p>
          <a:p>
            <a:pPr algn="l"/>
            <a:r>
              <a:rPr lang="en-US" sz="1200" b="0" i="1" dirty="0">
                <a:effectLst/>
                <a:latin typeface="Public Sans Light" pitchFamily="2" charset="0"/>
              </a:rPr>
              <a:t>That's where the RCN's Member Support Services (MSS) comes in; comprising six different teams to guide, empower or help you with aspects such as: your emotional wellbeing, your finances, your immigration rights, your career, or provide support if you have got a disability.</a:t>
            </a:r>
          </a:p>
          <a:p>
            <a:pPr algn="l"/>
            <a:endParaRPr lang="en-US" sz="1200" b="0" i="1" dirty="0">
              <a:effectLst/>
              <a:latin typeface="Public Sans Light" pitchFamily="2" charset="0"/>
            </a:endParaRPr>
          </a:p>
          <a:p>
            <a:pPr algn="l"/>
            <a:r>
              <a:rPr lang="en-US" sz="1200" b="0" i="1" dirty="0">
                <a:solidFill>
                  <a:srgbClr val="FFFFFF"/>
                </a:solidFill>
                <a:effectLst/>
                <a:latin typeface="Public Sans Light" pitchFamily="2" charset="0"/>
              </a:rPr>
              <a:t>MSS is just one of the very many benefits you'll get from becoming an RCN member. Join today and start benefiting both professionally and personally.</a:t>
            </a:r>
          </a:p>
          <a:p>
            <a:endParaRPr lang="en-GB" dirty="0"/>
          </a:p>
        </p:txBody>
      </p:sp>
      <p:sp>
        <p:nvSpPr>
          <p:cNvPr id="4" name="Slide Number Placeholder 3"/>
          <p:cNvSpPr>
            <a:spLocks noGrp="1"/>
          </p:cNvSpPr>
          <p:nvPr>
            <p:ph type="sldNum" sz="quarter" idx="5"/>
          </p:nvPr>
        </p:nvSpPr>
        <p:spPr/>
        <p:txBody>
          <a:bodyPr/>
          <a:lstStyle/>
          <a:p>
            <a:fld id="{729315D5-FEFD-4F78-B421-A246A63A39CB}" type="slidenum">
              <a:rPr lang="en-GB" smtClean="0"/>
              <a:t>6</a:t>
            </a:fld>
            <a:endParaRPr lang="en-GB"/>
          </a:p>
        </p:txBody>
      </p:sp>
    </p:spTree>
    <p:extLst>
      <p:ext uri="{BB962C8B-B14F-4D97-AF65-F5344CB8AC3E}">
        <p14:creationId xmlns:p14="http://schemas.microsoft.com/office/powerpoint/2010/main" val="428450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RCN Institute of Nursing Excellence is made up of five new academies, each with a specific focus to drive improvements and innovation in nursing.</a:t>
            </a:r>
            <a:endParaRPr lang="en-US" b="0" i="0" dirty="0">
              <a:solidFill>
                <a:srgbClr val="444444"/>
              </a:solidFill>
              <a:effectLst/>
              <a:highlight>
                <a:srgbClr val="F5F5F5"/>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29315D5-FEFD-4F78-B421-A246A63A39CB}" type="slidenum">
              <a:rPr lang="en-GB" smtClean="0"/>
              <a:t>7</a:t>
            </a:fld>
            <a:endParaRPr lang="en-GB"/>
          </a:p>
        </p:txBody>
      </p:sp>
    </p:spTree>
    <p:extLst>
      <p:ext uri="{BB962C8B-B14F-4D97-AF65-F5344CB8AC3E}">
        <p14:creationId xmlns:p14="http://schemas.microsoft.com/office/powerpoint/2010/main" val="407982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You’ll have access to the biggest specialist nursing library in Europe. </a:t>
            </a:r>
          </a:p>
          <a:p>
            <a:endParaRPr lang="en-GB" sz="120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collection of books and journals includes over 18,000 eBooks and 3,200 </a:t>
            </a:r>
            <a:r>
              <a:rPr lang="en-GB" sz="1200" kern="1200" dirty="0" err="1">
                <a:solidFill>
                  <a:schemeClr val="tx1"/>
                </a:solidFill>
                <a:effectLst/>
                <a:latin typeface="+mn-lt"/>
                <a:ea typeface="+mn-ea"/>
                <a:cs typeface="+mn-cs"/>
              </a:rPr>
              <a:t>eJournals</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Our nursing eBooks and </a:t>
            </a:r>
            <a:r>
              <a:rPr lang="en-GB" sz="1200" kern="1200" dirty="0" err="1">
                <a:solidFill>
                  <a:schemeClr val="tx1"/>
                </a:solidFill>
                <a:effectLst/>
                <a:latin typeface="+mn-lt"/>
                <a:ea typeface="+mn-ea"/>
                <a:cs typeface="+mn-cs"/>
              </a:rPr>
              <a:t>eJournals</a:t>
            </a:r>
            <a:r>
              <a:rPr lang="en-GB" sz="1200" kern="1200" dirty="0">
                <a:solidFill>
                  <a:schemeClr val="tx1"/>
                </a:solidFill>
                <a:effectLst/>
                <a:latin typeface="+mn-lt"/>
                <a:ea typeface="+mn-ea"/>
                <a:cs typeface="+mn-cs"/>
              </a:rPr>
              <a:t> are available 24/7, are easy and quick to use. </a:t>
            </a:r>
          </a:p>
          <a:p>
            <a:pPr lvl="0"/>
            <a:r>
              <a:rPr lang="en-GB" sz="1200" kern="1200" dirty="0">
                <a:solidFill>
                  <a:schemeClr val="tx1"/>
                </a:solidFill>
                <a:effectLst/>
                <a:latin typeface="+mn-lt"/>
                <a:ea typeface="+mn-ea"/>
                <a:cs typeface="+mn-cs"/>
              </a:rPr>
              <a:t>It can be daunting tackling your first assignment, faced with references to find and reading lists to navigate. We are here to help and have a lot of practice at helping new students with their first essay!</a:t>
            </a:r>
          </a:p>
          <a:p>
            <a:pPr lvl="0"/>
            <a:r>
              <a:rPr lang="en-GB" sz="1200" kern="1200" dirty="0">
                <a:solidFill>
                  <a:schemeClr val="tx1"/>
                </a:solidFill>
                <a:effectLst/>
                <a:latin typeface="+mn-lt"/>
                <a:ea typeface="+mn-ea"/>
                <a:cs typeface="+mn-cs"/>
              </a:rPr>
              <a:t>We offer online training sessions via Zoom to help you use the online library.</a:t>
            </a:r>
          </a:p>
          <a:p>
            <a:pPr lvl="0"/>
            <a:r>
              <a:rPr lang="en-GB" sz="1200" kern="1200" dirty="0">
                <a:solidFill>
                  <a:schemeClr val="tx1"/>
                </a:solidFill>
                <a:effectLst/>
                <a:latin typeface="+mn-lt"/>
                <a:ea typeface="+mn-ea"/>
                <a:cs typeface="+mn-cs"/>
              </a:rPr>
              <a:t>We have created over 60 subject guides which highlight key books and journals in specific nursing topics.</a:t>
            </a:r>
          </a:p>
          <a:p>
            <a:pPr lvl="0"/>
            <a:r>
              <a:rPr lang="en-GB" sz="1200" kern="1200" dirty="0">
                <a:solidFill>
                  <a:schemeClr val="tx1"/>
                </a:solidFill>
                <a:effectLst/>
                <a:latin typeface="+mn-lt"/>
                <a:ea typeface="+mn-ea"/>
                <a:cs typeface="+mn-cs"/>
              </a:rPr>
              <a:t>Contact us: email:  </a:t>
            </a:r>
            <a:r>
              <a:rPr lang="en-GB" sz="1200" u="sng" kern="1200" dirty="0">
                <a:solidFill>
                  <a:schemeClr val="tx1"/>
                </a:solidFill>
                <a:effectLst/>
                <a:latin typeface="+mn-lt"/>
                <a:ea typeface="+mn-ea"/>
                <a:cs typeface="+mn-cs"/>
                <a:hlinkClick r:id="rId3"/>
              </a:rPr>
              <a:t>rcn.library@rcn.org.uk</a:t>
            </a:r>
            <a:r>
              <a:rPr lang="en-GB" sz="1200" kern="1200" dirty="0">
                <a:solidFill>
                  <a:schemeClr val="tx1"/>
                </a:solidFill>
                <a:effectLst/>
                <a:latin typeface="+mn-lt"/>
                <a:ea typeface="+mn-ea"/>
                <a:cs typeface="+mn-cs"/>
              </a:rPr>
              <a:t>,  Phone :  0345 337 3368,  webchat via library webpages </a:t>
            </a:r>
            <a:r>
              <a:rPr lang="en-GB" sz="1200" u="sng" kern="1200" dirty="0">
                <a:solidFill>
                  <a:schemeClr val="tx1"/>
                </a:solidFill>
                <a:effectLst/>
                <a:latin typeface="+mn-lt"/>
                <a:ea typeface="+mn-ea"/>
                <a:cs typeface="+mn-cs"/>
                <a:hlinkClick r:id="rId4"/>
              </a:rPr>
              <a:t>www.rcn.org.uk/library</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Follow us on Twitter, Instagram and Facebook for up-to-the minute news about our services.</a:t>
            </a:r>
          </a:p>
          <a:p>
            <a:endParaRPr lang="en-GB" dirty="0"/>
          </a:p>
        </p:txBody>
      </p:sp>
      <p:sp>
        <p:nvSpPr>
          <p:cNvPr id="4" name="Slide Number Placeholder 3"/>
          <p:cNvSpPr>
            <a:spLocks noGrp="1"/>
          </p:cNvSpPr>
          <p:nvPr>
            <p:ph type="sldNum" sz="quarter" idx="5"/>
          </p:nvPr>
        </p:nvSpPr>
        <p:spPr/>
        <p:txBody>
          <a:bodyPr/>
          <a:lstStyle/>
          <a:p>
            <a:fld id="{729315D5-FEFD-4F78-B421-A246A63A39CB}" type="slidenum">
              <a:rPr lang="en-GB" smtClean="0"/>
              <a:t>8</a:t>
            </a:fld>
            <a:endParaRPr lang="en-GB"/>
          </a:p>
        </p:txBody>
      </p:sp>
    </p:spTree>
    <p:extLst>
      <p:ext uri="{BB962C8B-B14F-4D97-AF65-F5344CB8AC3E}">
        <p14:creationId xmlns:p14="http://schemas.microsoft.com/office/powerpoint/2010/main" val="297524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i="1" kern="1200" dirty="0">
                <a:solidFill>
                  <a:schemeClr val="tx1"/>
                </a:solidFill>
                <a:effectLst/>
                <a:latin typeface="+mn-lt"/>
                <a:ea typeface="+mn-ea"/>
                <a:cs typeface="+mn-cs"/>
              </a:rPr>
              <a:t>You’ll have access to the biggest specialist nursing library in Europe, you’ll have access to RCN Learn.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With RCN Learn, you can:</a:t>
            </a:r>
            <a:endParaRPr lang="en-GB" sz="1800" b="0" i="0" u="none" strike="noStrike" baseline="0" dirty="0">
              <a:solidFill>
                <a:srgbClr val="000000"/>
              </a:solidFill>
              <a:latin typeface="Lato Black" panose="020F0502020204030203" pitchFamily="34" charset="0"/>
            </a:endParaRPr>
          </a:p>
          <a:p>
            <a:pPr marL="285750" indent="-285750">
              <a:buFont typeface="Arial" panose="020B0604020202020204" pitchFamily="34" charset="0"/>
              <a:buChar char="•"/>
            </a:pPr>
            <a:r>
              <a:rPr lang="en-GB" sz="1800" b="0" i="0" u="none" strike="noStrike" baseline="0" dirty="0">
                <a:solidFill>
                  <a:srgbClr val="17243E"/>
                </a:solidFill>
                <a:latin typeface="Lato Black" panose="020F0502020204030203" pitchFamily="34" charset="0"/>
              </a:rPr>
              <a:t>Gain skills and knowledge </a:t>
            </a:r>
            <a:r>
              <a:rPr lang="en-GB" sz="1800" b="0" i="0" u="none" strike="noStrike" baseline="0" dirty="0">
                <a:solidFill>
                  <a:srgbClr val="17243E"/>
                </a:solidFill>
                <a:latin typeface="Lato" panose="020F0502020204030203" pitchFamily="34" charset="0"/>
              </a:rPr>
              <a:t>to support your nursing studies and career development. </a:t>
            </a:r>
          </a:p>
          <a:p>
            <a:pPr marL="285750" indent="-285750">
              <a:buFont typeface="Arial" panose="020B0604020202020204" pitchFamily="34" charset="0"/>
              <a:buChar char="•"/>
            </a:pPr>
            <a:r>
              <a:rPr lang="en-GB" sz="1800" b="0" i="0" u="none" strike="noStrike" baseline="0" dirty="0">
                <a:solidFill>
                  <a:srgbClr val="17243E"/>
                </a:solidFill>
                <a:latin typeface="Lato Black" panose="020F0502020204030203" pitchFamily="34" charset="0"/>
              </a:rPr>
              <a:t>Unlock expert quality-assured, evidence-based learning resources </a:t>
            </a:r>
            <a:r>
              <a:rPr lang="en-GB" sz="1800" b="0" i="0" u="none" strike="noStrike" baseline="0" dirty="0">
                <a:solidFill>
                  <a:srgbClr val="17243E"/>
                </a:solidFill>
                <a:latin typeface="Lato" panose="020F0502020204030203" pitchFamily="34" charset="0"/>
              </a:rPr>
              <a:t>across a range of clinical topics, from online guides and toolkits to podcasts, videos and blended learning courses. </a:t>
            </a:r>
          </a:p>
          <a:p>
            <a:pPr marL="285750" indent="-285750">
              <a:buFont typeface="Arial" panose="020B0604020202020204" pitchFamily="34" charset="0"/>
              <a:buChar char="•"/>
            </a:pPr>
            <a:r>
              <a:rPr lang="en-GB" sz="1800" b="0" i="0" u="none" strike="noStrike" baseline="0" dirty="0">
                <a:solidFill>
                  <a:srgbClr val="17243E"/>
                </a:solidFill>
                <a:latin typeface="Lato Black" panose="020F0502020204030203" pitchFamily="34" charset="0"/>
              </a:rPr>
              <a:t>Access wherever suits you </a:t>
            </a:r>
            <a:r>
              <a:rPr lang="en-GB" sz="1800" b="0" i="0" u="none" strike="noStrike" baseline="0" dirty="0">
                <a:solidFill>
                  <a:srgbClr val="17243E"/>
                </a:solidFill>
                <a:latin typeface="Lato" panose="020F0502020204030203" pitchFamily="34" charset="0"/>
              </a:rPr>
              <a:t>– search and filter on multiple devices and browsers. </a:t>
            </a:r>
          </a:p>
          <a:p>
            <a:pPr marL="285750" indent="-285750">
              <a:buFont typeface="Arial" panose="020B0604020202020204" pitchFamily="34" charset="0"/>
              <a:buChar char="•"/>
            </a:pPr>
            <a:r>
              <a:rPr lang="en-GB" sz="1800" b="0" i="0" u="none" strike="noStrike" baseline="0" dirty="0">
                <a:solidFill>
                  <a:srgbClr val="17243E"/>
                </a:solidFill>
                <a:latin typeface="Lato Black" panose="020F0502020204030203" pitchFamily="34" charset="0"/>
              </a:rPr>
              <a:t>Explore </a:t>
            </a:r>
            <a:r>
              <a:rPr lang="en-GB" sz="1800" b="0" i="0" u="none" strike="noStrike" baseline="0" dirty="0">
                <a:solidFill>
                  <a:srgbClr val="17243E"/>
                </a:solidFill>
                <a:latin typeface="Lato" panose="020F0502020204030203" pitchFamily="34" charset="0"/>
              </a:rPr>
              <a:t>by subject, access level and type of learning. </a:t>
            </a:r>
          </a:p>
          <a:p>
            <a:pPr marL="285750" indent="-285750">
              <a:buFont typeface="Arial" panose="020B0604020202020204" pitchFamily="34" charset="0"/>
              <a:buChar char="•"/>
            </a:pPr>
            <a:r>
              <a:rPr lang="en-GB" sz="1800" b="0" i="0" u="none" strike="noStrike" baseline="0" dirty="0">
                <a:solidFill>
                  <a:srgbClr val="17243E"/>
                </a:solidFill>
                <a:latin typeface="Lato Black" panose="020F0502020204030203" pitchFamily="34" charset="0"/>
              </a:rPr>
              <a:t>Learn </a:t>
            </a:r>
            <a:r>
              <a:rPr lang="en-GB" sz="1800" b="0" i="0" u="none" strike="noStrike" baseline="0" dirty="0">
                <a:solidFill>
                  <a:srgbClr val="17243E"/>
                </a:solidFill>
                <a:latin typeface="Lato" panose="020F0502020204030203" pitchFamily="34" charset="0"/>
              </a:rPr>
              <a:t>at your own pace whether that is to build your knowledge or gain academic credits.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29315D5-FEFD-4F78-B421-A246A63A39CB}" type="slidenum">
              <a:rPr lang="en-GB" smtClean="0"/>
              <a:t>10</a:t>
            </a:fld>
            <a:endParaRPr lang="en-GB"/>
          </a:p>
        </p:txBody>
      </p:sp>
    </p:spTree>
    <p:extLst>
      <p:ext uri="{BB962C8B-B14F-4D97-AF65-F5344CB8AC3E}">
        <p14:creationId xmlns:p14="http://schemas.microsoft.com/office/powerpoint/2010/main" val="295146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0B18-E48F-61EC-1EE7-BABCF58046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C7E88A7-27B2-CCE1-0F44-2CD2CB48D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E194DF9-BD1F-8B8C-4F62-6CAA5F133896}"/>
              </a:ext>
            </a:extLst>
          </p:cNvPr>
          <p:cNvSpPr>
            <a:spLocks noGrp="1"/>
          </p:cNvSpPr>
          <p:nvPr>
            <p:ph type="dt" sz="half" idx="10"/>
          </p:nvPr>
        </p:nvSpPr>
        <p:spPr/>
        <p:txBody>
          <a:bodyPr/>
          <a:lstStyle/>
          <a:p>
            <a:fld id="{33844055-FEBB-4F60-82C7-0E7AFAE6FA42}" type="datetimeFigureOut">
              <a:rPr lang="en-GB" smtClean="0"/>
              <a:t>24/03/2025</a:t>
            </a:fld>
            <a:endParaRPr lang="en-GB"/>
          </a:p>
        </p:txBody>
      </p:sp>
      <p:sp>
        <p:nvSpPr>
          <p:cNvPr id="5" name="Footer Placeholder 4">
            <a:extLst>
              <a:ext uri="{FF2B5EF4-FFF2-40B4-BE49-F238E27FC236}">
                <a16:creationId xmlns:a16="http://schemas.microsoft.com/office/drawing/2014/main" id="{3684FDA7-8061-B44C-7C6F-B0E44F946B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01F0D-BEA3-BD73-4668-C34099607099}"/>
              </a:ext>
            </a:extLst>
          </p:cNvPr>
          <p:cNvSpPr>
            <a:spLocks noGrp="1"/>
          </p:cNvSpPr>
          <p:nvPr>
            <p:ph type="sldNum" sz="quarter" idx="12"/>
          </p:nvPr>
        </p:nvSpPr>
        <p:spPr/>
        <p:txBody>
          <a:bodyPr/>
          <a:lstStyle/>
          <a:p>
            <a:fld id="{90260335-AA1C-4E9B-B42C-87DF37C352CC}" type="slidenum">
              <a:rPr lang="en-GB" smtClean="0"/>
              <a:t>‹#›</a:t>
            </a:fld>
            <a:endParaRPr lang="en-GB"/>
          </a:p>
        </p:txBody>
      </p:sp>
    </p:spTree>
    <p:extLst>
      <p:ext uri="{BB962C8B-B14F-4D97-AF65-F5344CB8AC3E}">
        <p14:creationId xmlns:p14="http://schemas.microsoft.com/office/powerpoint/2010/main" val="403375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2023-C951-95A5-0B96-7A6E6E00D31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7F3D505-DF5F-EA5E-202C-9AEFA98E10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05FF4F-C699-5B85-6B74-E04D13E04D09}"/>
              </a:ext>
            </a:extLst>
          </p:cNvPr>
          <p:cNvSpPr>
            <a:spLocks noGrp="1"/>
          </p:cNvSpPr>
          <p:nvPr>
            <p:ph type="dt" sz="half" idx="10"/>
          </p:nvPr>
        </p:nvSpPr>
        <p:spPr/>
        <p:txBody>
          <a:bodyPr/>
          <a:lstStyle/>
          <a:p>
            <a:fld id="{33844055-FEBB-4F60-82C7-0E7AFAE6FA42}" type="datetimeFigureOut">
              <a:rPr lang="en-GB" smtClean="0"/>
              <a:t>24/03/2025</a:t>
            </a:fld>
            <a:endParaRPr lang="en-GB"/>
          </a:p>
        </p:txBody>
      </p:sp>
      <p:sp>
        <p:nvSpPr>
          <p:cNvPr id="5" name="Footer Placeholder 4">
            <a:extLst>
              <a:ext uri="{FF2B5EF4-FFF2-40B4-BE49-F238E27FC236}">
                <a16:creationId xmlns:a16="http://schemas.microsoft.com/office/drawing/2014/main" id="{61155319-FB06-FF38-081E-368B1CD471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0AE369-5AD1-9CA2-736C-7452288ABF35}"/>
              </a:ext>
            </a:extLst>
          </p:cNvPr>
          <p:cNvSpPr>
            <a:spLocks noGrp="1"/>
          </p:cNvSpPr>
          <p:nvPr>
            <p:ph type="sldNum" sz="quarter" idx="12"/>
          </p:nvPr>
        </p:nvSpPr>
        <p:spPr/>
        <p:txBody>
          <a:bodyPr/>
          <a:lstStyle/>
          <a:p>
            <a:fld id="{90260335-AA1C-4E9B-B42C-87DF37C352CC}" type="slidenum">
              <a:rPr lang="en-GB" smtClean="0"/>
              <a:t>‹#›</a:t>
            </a:fld>
            <a:endParaRPr lang="en-GB"/>
          </a:p>
        </p:txBody>
      </p:sp>
    </p:spTree>
    <p:extLst>
      <p:ext uri="{BB962C8B-B14F-4D97-AF65-F5344CB8AC3E}">
        <p14:creationId xmlns:p14="http://schemas.microsoft.com/office/powerpoint/2010/main" val="34427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963D61-0E69-B10F-C6E4-C905D3C5A30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B19915F-36E5-027F-C6F3-07779A1AF10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3B825D6-D848-994B-484C-4AB849DAE1BA}"/>
              </a:ext>
            </a:extLst>
          </p:cNvPr>
          <p:cNvSpPr>
            <a:spLocks noGrp="1"/>
          </p:cNvSpPr>
          <p:nvPr>
            <p:ph type="dt" sz="half" idx="10"/>
          </p:nvPr>
        </p:nvSpPr>
        <p:spPr/>
        <p:txBody>
          <a:bodyPr/>
          <a:lstStyle/>
          <a:p>
            <a:fld id="{33844055-FEBB-4F60-82C7-0E7AFAE6FA42}" type="datetimeFigureOut">
              <a:rPr lang="en-GB" smtClean="0"/>
              <a:t>24/03/2025</a:t>
            </a:fld>
            <a:endParaRPr lang="en-GB"/>
          </a:p>
        </p:txBody>
      </p:sp>
      <p:sp>
        <p:nvSpPr>
          <p:cNvPr id="5" name="Footer Placeholder 4">
            <a:extLst>
              <a:ext uri="{FF2B5EF4-FFF2-40B4-BE49-F238E27FC236}">
                <a16:creationId xmlns:a16="http://schemas.microsoft.com/office/drawing/2014/main" id="{FE2416EF-A678-5BB0-427F-5BB558790C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27EF73-5587-BFF7-CB65-5E07A51EC0BB}"/>
              </a:ext>
            </a:extLst>
          </p:cNvPr>
          <p:cNvSpPr>
            <a:spLocks noGrp="1"/>
          </p:cNvSpPr>
          <p:nvPr>
            <p:ph type="sldNum" sz="quarter" idx="12"/>
          </p:nvPr>
        </p:nvSpPr>
        <p:spPr/>
        <p:txBody>
          <a:bodyPr/>
          <a:lstStyle/>
          <a:p>
            <a:fld id="{90260335-AA1C-4E9B-B42C-87DF37C352CC}" type="slidenum">
              <a:rPr lang="en-GB" smtClean="0"/>
              <a:t>‹#›</a:t>
            </a:fld>
            <a:endParaRPr lang="en-GB"/>
          </a:p>
        </p:txBody>
      </p:sp>
    </p:spTree>
    <p:extLst>
      <p:ext uri="{BB962C8B-B14F-4D97-AF65-F5344CB8AC3E}">
        <p14:creationId xmlns:p14="http://schemas.microsoft.com/office/powerpoint/2010/main" val="199627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587750"/>
            <a:ext cx="10447866" cy="914400"/>
          </a:xfrm>
          <a:prstGeom prst="rect">
            <a:avLst/>
          </a:prstGeom>
        </p:spPr>
        <p:txBody>
          <a:bodyPr>
            <a:normAutofit/>
          </a:bodyPr>
          <a:lstStyle>
            <a:lvl1pPr marL="0" indent="0" algn="ctr">
              <a:buNone/>
              <a:defRPr sz="5400" baseline="0">
                <a:solidFill>
                  <a:srgbClr val="004288"/>
                </a:solidFill>
                <a:latin typeface="Montserrat ExtraBold" panose="00000900000000000000" pitchFamily="2" charset="0"/>
              </a:defRPr>
            </a:lvl1pPr>
          </a:lstStyle>
          <a:p>
            <a:pPr lvl="0"/>
            <a:r>
              <a:rPr lang="en-US" dirty="0"/>
              <a:t>Presentation title</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23901"/>
          <a:stretch/>
        </p:blipFill>
        <p:spPr>
          <a:xfrm>
            <a:off x="4203165" y="788113"/>
            <a:ext cx="3784271" cy="1437852"/>
          </a:xfrm>
          <a:prstGeom prst="rect">
            <a:avLst/>
          </a:prstGeom>
        </p:spPr>
      </p:pic>
    </p:spTree>
    <p:extLst>
      <p:ext uri="{BB962C8B-B14F-4D97-AF65-F5344CB8AC3E}">
        <p14:creationId xmlns:p14="http://schemas.microsoft.com/office/powerpoint/2010/main" val="3493638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xt only page">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rgbClr val="DA0042"/>
                </a:solidFill>
                <a:latin typeface="Montserrat ExtraBold" panose="00000900000000000000" pitchFamily="2"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tx1"/>
                </a:solidFill>
                <a:latin typeface="Public Sans Light" pitchFamily="2"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24342"/>
          <a:stretch/>
        </p:blipFill>
        <p:spPr>
          <a:xfrm>
            <a:off x="9885923" y="157656"/>
            <a:ext cx="2027700" cy="765980"/>
          </a:xfrm>
          <a:prstGeom prst="rect">
            <a:avLst/>
          </a:prstGeom>
        </p:spPr>
      </p:pic>
    </p:spTree>
    <p:extLst>
      <p:ext uri="{BB962C8B-B14F-4D97-AF65-F5344CB8AC3E}">
        <p14:creationId xmlns:p14="http://schemas.microsoft.com/office/powerpoint/2010/main" val="2538956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xt and image">
    <p:bg>
      <p:bgPr>
        <a:solidFill>
          <a:srgbClr val="004288"/>
        </a:solidFill>
        <a:effectLst/>
      </p:bgPr>
    </p:bg>
    <p:spTree>
      <p:nvGrpSpPr>
        <p:cNvPr id="1" name=""/>
        <p:cNvGrpSpPr/>
        <p:nvPr/>
      </p:nvGrpSpPr>
      <p:grpSpPr>
        <a:xfrm>
          <a:off x="0" y="0"/>
          <a:ext cx="0" cy="0"/>
          <a:chOff x="0" y="0"/>
          <a:chExt cx="0" cy="0"/>
        </a:xfrm>
      </p:grpSpPr>
      <p:pic>
        <p:nvPicPr>
          <p:cNvPr id="18" name="Picture 17"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9"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20"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chemeClr val="bg1"/>
                </a:solidFill>
                <a:latin typeface="Montserrat ExtraBold" panose="00000900000000000000" pitchFamily="2"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a:t>Click to edit slide title</a:t>
            </a:r>
            <a:endParaRPr lang="en-GB"/>
          </a:p>
        </p:txBody>
      </p:sp>
      <p:sp>
        <p:nvSpPr>
          <p:cNvPr id="21"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bg1"/>
                </a:solidFill>
                <a:latin typeface="Public Sans Light" pitchFamily="2"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a:t>Click to edit body copy</a:t>
            </a:r>
          </a:p>
        </p:txBody>
      </p:sp>
      <p:sp>
        <p:nvSpPr>
          <p:cNvPr id="6" name="Rectangle 5"/>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2E8FC75-2124-4E8F-BB54-9499541B1B2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3952"/>
          <a:stretch/>
        </p:blipFill>
        <p:spPr>
          <a:xfrm>
            <a:off x="9950823" y="159412"/>
            <a:ext cx="1793758" cy="681097"/>
          </a:xfrm>
          <a:prstGeom prst="rect">
            <a:avLst/>
          </a:prstGeom>
        </p:spPr>
      </p:pic>
    </p:spTree>
    <p:extLst>
      <p:ext uri="{BB962C8B-B14F-4D97-AF65-F5344CB8AC3E}">
        <p14:creationId xmlns:p14="http://schemas.microsoft.com/office/powerpoint/2010/main" val="96609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descr="A close-up of a cartoon&#10;&#10;Description automatically generated">
            <a:extLst>
              <a:ext uri="{FF2B5EF4-FFF2-40B4-BE49-F238E27FC236}">
                <a16:creationId xmlns:a16="http://schemas.microsoft.com/office/drawing/2014/main" id="{4330D189-2147-FF7D-EE60-5471069E4A5C}"/>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697" y="-1117175"/>
            <a:ext cx="11576304" cy="8680492"/>
          </a:xfrm>
          <a:prstGeom prst="rect">
            <a:avLst/>
          </a:prstGeom>
        </p:spPr>
      </p:pic>
      <p:sp>
        <p:nvSpPr>
          <p:cNvPr id="2" name="Title 1">
            <a:extLst>
              <a:ext uri="{FF2B5EF4-FFF2-40B4-BE49-F238E27FC236}">
                <a16:creationId xmlns:a16="http://schemas.microsoft.com/office/drawing/2014/main" id="{7E7E433B-FF94-81FC-23BF-FAAADCEACF4C}"/>
              </a:ext>
            </a:extLst>
          </p:cNvPr>
          <p:cNvSpPr>
            <a:spLocks noGrp="1"/>
          </p:cNvSpPr>
          <p:nvPr>
            <p:ph type="title"/>
          </p:nvPr>
        </p:nvSpPr>
        <p:spPr>
          <a:xfrm>
            <a:off x="615696" y="-330760"/>
            <a:ext cx="11347450" cy="1325563"/>
          </a:xfrm>
        </p:spPr>
        <p:txBody>
          <a:bodyPr anchor="b" anchorCtr="0"/>
          <a:lstStyle>
            <a:lvl1pPr>
              <a:defRPr>
                <a:latin typeface="Public Sans ExtraBold"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590E7029-E9A2-9D05-FD61-85979E3D4D2C}"/>
              </a:ext>
            </a:extLst>
          </p:cNvPr>
          <p:cNvSpPr>
            <a:spLocks noGrp="1"/>
          </p:cNvSpPr>
          <p:nvPr>
            <p:ph sz="half" idx="1"/>
          </p:nvPr>
        </p:nvSpPr>
        <p:spPr>
          <a:xfrm>
            <a:off x="630936" y="1231393"/>
            <a:ext cx="11271250" cy="597408"/>
          </a:xfrm>
        </p:spPr>
        <p:txBody>
          <a:bodyPr>
            <a:normAutofit/>
          </a:bodyPr>
          <a:lstStyle>
            <a:lvl1pPr marL="0" indent="0">
              <a:buNone/>
              <a:defRPr sz="3200">
                <a:latin typeface="Public Sans ExtraBold" pitchFamily="2" charset="0"/>
              </a:defRPr>
            </a:lvl1pPr>
            <a:lvl2pPr marL="457200" indent="0">
              <a:buNone/>
              <a:defRPr sz="2800">
                <a:latin typeface="Public Sans Medium" pitchFamily="2" charset="0"/>
              </a:defRPr>
            </a:lvl2pPr>
            <a:lvl3pPr marL="914400" indent="0">
              <a:buNone/>
              <a:defRPr sz="2400">
                <a:latin typeface="Public Sans Medium" pitchFamily="2" charset="0"/>
              </a:defRPr>
            </a:lvl3pPr>
            <a:lvl4pPr>
              <a:defRPr>
                <a:latin typeface="Public Sans Medium" pitchFamily="2" charset="0"/>
              </a:defRPr>
            </a:lvl4pPr>
            <a:lvl5pPr>
              <a:defRPr>
                <a:latin typeface="Public Sans Medium" pitchFamily="2" charset="0"/>
              </a:defRPr>
            </a:lvl5pPr>
          </a:lstStyle>
          <a:p>
            <a:pPr lvl="0"/>
            <a:r>
              <a:rPr lang="en-GB"/>
              <a:t>Click to edit Master text styles</a:t>
            </a:r>
          </a:p>
        </p:txBody>
      </p:sp>
      <p:sp>
        <p:nvSpPr>
          <p:cNvPr id="13" name="Content Placeholder 2">
            <a:extLst>
              <a:ext uri="{FF2B5EF4-FFF2-40B4-BE49-F238E27FC236}">
                <a16:creationId xmlns:a16="http://schemas.microsoft.com/office/drawing/2014/main" id="{A09A917A-F59D-6AB0-F9EE-126EA9D666E2}"/>
              </a:ext>
            </a:extLst>
          </p:cNvPr>
          <p:cNvSpPr>
            <a:spLocks noGrp="1"/>
          </p:cNvSpPr>
          <p:nvPr>
            <p:ph sz="half" idx="10"/>
          </p:nvPr>
        </p:nvSpPr>
        <p:spPr>
          <a:xfrm>
            <a:off x="643128" y="2123481"/>
            <a:ext cx="10439400" cy="3640982"/>
          </a:xfrm>
        </p:spPr>
        <p:txBody>
          <a:bodyPr>
            <a:normAutofit/>
          </a:bodyPr>
          <a:lstStyle>
            <a:lvl1pPr marL="0" indent="0">
              <a:buNone/>
              <a:defRPr sz="2800">
                <a:latin typeface="Public Sans Medium" pitchFamily="2" charset="0"/>
              </a:defRPr>
            </a:lvl1pPr>
            <a:lvl2pPr marL="457200" indent="0">
              <a:buNone/>
              <a:defRPr sz="2800">
                <a:latin typeface="Public Sans Medium" pitchFamily="2" charset="0"/>
              </a:defRPr>
            </a:lvl2pPr>
            <a:lvl3pPr marL="914400" indent="0">
              <a:buNone/>
              <a:defRPr sz="2400">
                <a:latin typeface="Public Sans Medium" pitchFamily="2" charset="0"/>
              </a:defRPr>
            </a:lvl3pPr>
            <a:lvl4pPr>
              <a:defRPr>
                <a:latin typeface="Public Sans Medium" pitchFamily="2" charset="0"/>
              </a:defRPr>
            </a:lvl4pPr>
            <a:lvl5pPr>
              <a:defRPr>
                <a:latin typeface="Public Sans Medium" pitchFamily="2" charset="0"/>
              </a:defRPr>
            </a:lvl5pPr>
          </a:lstStyle>
          <a:p>
            <a:pPr lvl="0"/>
            <a:r>
              <a:rPr lang="en-GB"/>
              <a:t>Click to edit Master text styles</a:t>
            </a:r>
          </a:p>
        </p:txBody>
      </p:sp>
      <p:pic>
        <p:nvPicPr>
          <p:cNvPr id="4" name="Picture 3" descr="A yellow green and blue diamond with blue text&#10;&#10;Description automatically generated">
            <a:extLst>
              <a:ext uri="{FF2B5EF4-FFF2-40B4-BE49-F238E27FC236}">
                <a16:creationId xmlns:a16="http://schemas.microsoft.com/office/drawing/2014/main" id="{D1AB7DE5-CCF8-7690-8C41-9F352C9728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6205" y="5871756"/>
            <a:ext cx="2169107" cy="768160"/>
          </a:xfrm>
          <a:prstGeom prst="rect">
            <a:avLst/>
          </a:prstGeom>
        </p:spPr>
      </p:pic>
      <p:pic>
        <p:nvPicPr>
          <p:cNvPr id="5" name="Picture 4" descr="A red hand with blue text&#10;&#10;Description automatically generated">
            <a:extLst>
              <a:ext uri="{FF2B5EF4-FFF2-40B4-BE49-F238E27FC236}">
                <a16:creationId xmlns:a16="http://schemas.microsoft.com/office/drawing/2014/main" id="{A75B40F2-FDAD-0C56-9ACE-DD646B20A1AD}"/>
              </a:ext>
            </a:extLst>
          </p:cNvPr>
          <p:cNvPicPr>
            <a:picLocks noChangeAspect="1"/>
          </p:cNvPicPr>
          <p:nvPr userDrawn="1"/>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1864" y="5764462"/>
            <a:ext cx="2563436" cy="1069154"/>
          </a:xfrm>
          <a:prstGeom prst="rect">
            <a:avLst/>
          </a:prstGeom>
        </p:spPr>
      </p:pic>
    </p:spTree>
    <p:extLst>
      <p:ext uri="{BB962C8B-B14F-4D97-AF65-F5344CB8AC3E}">
        <p14:creationId xmlns:p14="http://schemas.microsoft.com/office/powerpoint/2010/main" val="2114624254"/>
      </p:ext>
    </p:extLst>
  </p:cSld>
  <p:clrMapOvr>
    <a:masterClrMapping/>
  </p:clrMapOvr>
  <p:extLst>
    <p:ext uri="{DCECCB84-F9BA-43D5-87BE-67443E8EF086}">
      <p15:sldGuideLst xmlns:p15="http://schemas.microsoft.com/office/powerpoint/2012/main">
        <p15:guide id="1" orient="horz" pos="4178">
          <p15:clr>
            <a:srgbClr val="FBAE40"/>
          </p15:clr>
        </p15:guide>
        <p15:guide id="2" pos="3840">
          <p15:clr>
            <a:srgbClr val="FBAE40"/>
          </p15:clr>
        </p15:guide>
        <p15:guide id="4" pos="6924">
          <p15:clr>
            <a:srgbClr val="FBAE40"/>
          </p15:clr>
        </p15:guide>
        <p15:guide id="5" pos="7628">
          <p15:clr>
            <a:srgbClr val="FBAE40"/>
          </p15:clr>
        </p15:guide>
        <p15:guide id="6" pos="438">
          <p15:clr>
            <a:srgbClr val="FBAE40"/>
          </p15:clr>
        </p15:guide>
        <p15:guide id="7" orient="horz" pos="37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4_Content Page">
    <p:bg>
      <p:bgPr>
        <a:solidFill>
          <a:srgbClr val="F2F2F2"/>
        </a:solidFill>
        <a:effectLst/>
      </p:bgPr>
    </p:bg>
    <p:spTree>
      <p:nvGrpSpPr>
        <p:cNvPr id="1" name=""/>
        <p:cNvGrpSpPr/>
        <p:nvPr/>
      </p:nvGrpSpPr>
      <p:grpSpPr>
        <a:xfrm>
          <a:off x="0" y="0"/>
          <a:ext cx="0" cy="0"/>
          <a:chOff x="0" y="0"/>
          <a:chExt cx="0" cy="0"/>
        </a:xfrm>
      </p:grpSpPr>
      <p:pic>
        <p:nvPicPr>
          <p:cNvPr id="390" name="Picture 5" descr="Picture 5"/>
          <p:cNvPicPr>
            <a:picLocks noChangeAspect="1"/>
          </p:cNvPicPr>
          <p:nvPr/>
        </p:nvPicPr>
        <p:blipFill>
          <a:blip r:embed="rId2"/>
          <a:stretch>
            <a:fillRect/>
          </a:stretch>
        </p:blipFill>
        <p:spPr>
          <a:xfrm>
            <a:off x="615697" y="-1117176"/>
            <a:ext cx="11576305" cy="8680493"/>
          </a:xfrm>
          <a:prstGeom prst="rect">
            <a:avLst/>
          </a:prstGeom>
          <a:ln w="12700">
            <a:miter lim="400000"/>
          </a:ln>
        </p:spPr>
      </p:pic>
      <p:sp>
        <p:nvSpPr>
          <p:cNvPr id="391" name="Title Text"/>
          <p:cNvSpPr txBox="1">
            <a:spLocks noGrp="1"/>
          </p:cNvSpPr>
          <p:nvPr>
            <p:ph type="title"/>
          </p:nvPr>
        </p:nvSpPr>
        <p:spPr>
          <a:xfrm>
            <a:off x="615695" y="-330760"/>
            <a:ext cx="11347451" cy="1325563"/>
          </a:xfrm>
          <a:prstGeom prst="rect">
            <a:avLst/>
          </a:prstGeom>
        </p:spPr>
        <p:txBody>
          <a:bodyPr anchor="b"/>
          <a:lstStyle>
            <a:lvl1pPr algn="l">
              <a:lnSpc>
                <a:spcPct val="90000"/>
              </a:lnSpc>
              <a:defRPr sz="4400">
                <a:solidFill>
                  <a:srgbClr val="000000"/>
                </a:solidFill>
                <a:latin typeface="Public Sans ExtraBold"/>
                <a:ea typeface="Public Sans ExtraBold"/>
                <a:cs typeface="Public Sans ExtraBold"/>
                <a:sym typeface="Public Sans ExtraBold"/>
              </a:defRPr>
            </a:lvl1pPr>
          </a:lstStyle>
          <a:p>
            <a:r>
              <a:t>Title Text</a:t>
            </a:r>
          </a:p>
        </p:txBody>
      </p:sp>
      <p:sp>
        <p:nvSpPr>
          <p:cNvPr id="392" name="Body Level One…"/>
          <p:cNvSpPr txBox="1">
            <a:spLocks noGrp="1"/>
          </p:cNvSpPr>
          <p:nvPr>
            <p:ph type="body" sz="quarter" idx="1"/>
          </p:nvPr>
        </p:nvSpPr>
        <p:spPr>
          <a:xfrm>
            <a:off x="630936" y="1231392"/>
            <a:ext cx="11271251" cy="597409"/>
          </a:xfrm>
          <a:prstGeom prst="rect">
            <a:avLst/>
          </a:prstGeom>
        </p:spPr>
        <p:txBody>
          <a:bodyPr>
            <a:normAutofit/>
          </a:bodyPr>
          <a:lstStyle>
            <a:lvl1pPr marL="0" indent="0">
              <a:buSzTx/>
              <a:buFontTx/>
              <a:buNone/>
              <a:defRPr sz="3200">
                <a:latin typeface="Public Sans ExtraBold"/>
                <a:ea typeface="Public Sans ExtraBold"/>
                <a:cs typeface="Public Sans ExtraBold"/>
                <a:sym typeface="Public Sans ExtraBold"/>
              </a:defRPr>
            </a:lvl1pPr>
            <a:lvl2pPr marL="0" indent="457200">
              <a:buSzTx/>
              <a:buFontTx/>
              <a:buNone/>
              <a:defRPr sz="3200">
                <a:latin typeface="Public Sans ExtraBold"/>
                <a:ea typeface="Public Sans ExtraBold"/>
                <a:cs typeface="Public Sans ExtraBold"/>
                <a:sym typeface="Public Sans ExtraBold"/>
              </a:defRPr>
            </a:lvl2pPr>
            <a:lvl3pPr marL="0" indent="914400">
              <a:buSzTx/>
              <a:buFontTx/>
              <a:buNone/>
              <a:defRPr sz="3200">
                <a:latin typeface="Public Sans ExtraBold"/>
                <a:ea typeface="Public Sans ExtraBold"/>
                <a:cs typeface="Public Sans ExtraBold"/>
                <a:sym typeface="Public Sans ExtraBold"/>
              </a:defRPr>
            </a:lvl3pPr>
            <a:lvl4pPr marL="1778000" indent="-406400">
              <a:buFontTx/>
              <a:defRPr sz="3200">
                <a:latin typeface="Public Sans ExtraBold"/>
                <a:ea typeface="Public Sans ExtraBold"/>
                <a:cs typeface="Public Sans ExtraBold"/>
                <a:sym typeface="Public Sans ExtraBold"/>
              </a:defRPr>
            </a:lvl4pPr>
            <a:lvl5pPr marL="2235200" indent="-406400">
              <a:buFontTx/>
              <a:defRPr sz="3200">
                <a:latin typeface="Public Sans ExtraBold"/>
                <a:ea typeface="Public Sans ExtraBold"/>
                <a:cs typeface="Public Sans ExtraBold"/>
                <a:sym typeface="Public Sans ExtraBold"/>
              </a:defRPr>
            </a:lvl5pPr>
          </a:lstStyle>
          <a:p>
            <a:r>
              <a:t>Body Level One</a:t>
            </a:r>
          </a:p>
          <a:p>
            <a:pPr lvl="1"/>
            <a:r>
              <a:t>Body Level Two</a:t>
            </a:r>
          </a:p>
          <a:p>
            <a:pPr lvl="2"/>
            <a:r>
              <a:t>Body Level Three</a:t>
            </a:r>
          </a:p>
          <a:p>
            <a:pPr lvl="3"/>
            <a:r>
              <a:t>Body Level Four</a:t>
            </a:r>
          </a:p>
          <a:p>
            <a:pPr lvl="4"/>
            <a:r>
              <a:t>Body Level Five</a:t>
            </a:r>
          </a:p>
        </p:txBody>
      </p:sp>
      <p:pic>
        <p:nvPicPr>
          <p:cNvPr id="393" name="Picture 3" descr="Picture 3"/>
          <p:cNvPicPr>
            <a:picLocks noChangeAspect="1"/>
          </p:cNvPicPr>
          <p:nvPr/>
        </p:nvPicPr>
        <p:blipFill>
          <a:blip r:embed="rId3"/>
          <a:stretch>
            <a:fillRect/>
          </a:stretch>
        </p:blipFill>
        <p:spPr>
          <a:xfrm>
            <a:off x="762146" y="5565714"/>
            <a:ext cx="3115674" cy="1103374"/>
          </a:xfrm>
          <a:prstGeom prst="rect">
            <a:avLst/>
          </a:prstGeom>
          <a:ln w="12700">
            <a:miter lim="400000"/>
          </a:ln>
        </p:spPr>
      </p:pic>
      <p:sp>
        <p:nvSpPr>
          <p:cNvPr id="3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89597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2DEE0-2443-BC99-AB99-2686AFE5A48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16E38EA-7159-70BD-71D8-6A8FA73D2D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40CC05B-05B3-8D4F-AD8A-0B253E238EA9}"/>
              </a:ext>
            </a:extLst>
          </p:cNvPr>
          <p:cNvSpPr>
            <a:spLocks noGrp="1"/>
          </p:cNvSpPr>
          <p:nvPr>
            <p:ph type="dt" sz="half" idx="10"/>
          </p:nvPr>
        </p:nvSpPr>
        <p:spPr/>
        <p:txBody>
          <a:bodyPr/>
          <a:lstStyle/>
          <a:p>
            <a:fld id="{33844055-FEBB-4F60-82C7-0E7AFAE6FA42}" type="datetimeFigureOut">
              <a:rPr lang="en-GB" smtClean="0"/>
              <a:t>24/03/2025</a:t>
            </a:fld>
            <a:endParaRPr lang="en-GB"/>
          </a:p>
        </p:txBody>
      </p:sp>
      <p:sp>
        <p:nvSpPr>
          <p:cNvPr id="5" name="Footer Placeholder 4">
            <a:extLst>
              <a:ext uri="{FF2B5EF4-FFF2-40B4-BE49-F238E27FC236}">
                <a16:creationId xmlns:a16="http://schemas.microsoft.com/office/drawing/2014/main" id="{1C5E45E2-411B-FFF4-737C-6FECD7B6B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5FE78E-D51A-C4FC-5193-859E2E96098C}"/>
              </a:ext>
            </a:extLst>
          </p:cNvPr>
          <p:cNvSpPr>
            <a:spLocks noGrp="1"/>
          </p:cNvSpPr>
          <p:nvPr>
            <p:ph type="sldNum" sz="quarter" idx="12"/>
          </p:nvPr>
        </p:nvSpPr>
        <p:spPr/>
        <p:txBody>
          <a:bodyPr/>
          <a:lstStyle/>
          <a:p>
            <a:fld id="{90260335-AA1C-4E9B-B42C-87DF37C352CC}" type="slidenum">
              <a:rPr lang="en-GB" smtClean="0"/>
              <a:t>‹#›</a:t>
            </a:fld>
            <a:endParaRPr lang="en-GB"/>
          </a:p>
        </p:txBody>
      </p:sp>
    </p:spTree>
    <p:extLst>
      <p:ext uri="{BB962C8B-B14F-4D97-AF65-F5344CB8AC3E}">
        <p14:creationId xmlns:p14="http://schemas.microsoft.com/office/powerpoint/2010/main" val="279207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0BC6-A3AA-793E-FF5D-E9130913A2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6583453-4339-1F61-252A-BA713D6549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677B27D-9873-9FEF-758E-3986184D4D92}"/>
              </a:ext>
            </a:extLst>
          </p:cNvPr>
          <p:cNvSpPr>
            <a:spLocks noGrp="1"/>
          </p:cNvSpPr>
          <p:nvPr>
            <p:ph type="dt" sz="half" idx="10"/>
          </p:nvPr>
        </p:nvSpPr>
        <p:spPr/>
        <p:txBody>
          <a:bodyPr/>
          <a:lstStyle/>
          <a:p>
            <a:fld id="{33844055-FEBB-4F60-82C7-0E7AFAE6FA42}" type="datetimeFigureOut">
              <a:rPr lang="en-GB" smtClean="0"/>
              <a:t>24/03/2025</a:t>
            </a:fld>
            <a:endParaRPr lang="en-GB"/>
          </a:p>
        </p:txBody>
      </p:sp>
      <p:sp>
        <p:nvSpPr>
          <p:cNvPr id="5" name="Footer Placeholder 4">
            <a:extLst>
              <a:ext uri="{FF2B5EF4-FFF2-40B4-BE49-F238E27FC236}">
                <a16:creationId xmlns:a16="http://schemas.microsoft.com/office/drawing/2014/main" id="{78CBC1E4-18E5-D77F-DD6B-5E84DDD8C5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AB9A44-73E9-A18A-C13B-20B087E9D092}"/>
              </a:ext>
            </a:extLst>
          </p:cNvPr>
          <p:cNvSpPr>
            <a:spLocks noGrp="1"/>
          </p:cNvSpPr>
          <p:nvPr>
            <p:ph type="sldNum" sz="quarter" idx="12"/>
          </p:nvPr>
        </p:nvSpPr>
        <p:spPr/>
        <p:txBody>
          <a:bodyPr/>
          <a:lstStyle/>
          <a:p>
            <a:fld id="{90260335-AA1C-4E9B-B42C-87DF37C352CC}" type="slidenum">
              <a:rPr lang="en-GB" smtClean="0"/>
              <a:t>‹#›</a:t>
            </a:fld>
            <a:endParaRPr lang="en-GB"/>
          </a:p>
        </p:txBody>
      </p:sp>
    </p:spTree>
    <p:extLst>
      <p:ext uri="{BB962C8B-B14F-4D97-AF65-F5344CB8AC3E}">
        <p14:creationId xmlns:p14="http://schemas.microsoft.com/office/powerpoint/2010/main" val="333742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5B78-25ED-51CE-C415-FA451FEAD2B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7A26EC6-E4EC-7E07-AB73-7F3FE486B8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44D9DD5-0F76-D7E1-D1B4-8D344E68FF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608DCCB-083A-85A0-7013-2FB9867F9DD5}"/>
              </a:ext>
            </a:extLst>
          </p:cNvPr>
          <p:cNvSpPr>
            <a:spLocks noGrp="1"/>
          </p:cNvSpPr>
          <p:nvPr>
            <p:ph type="dt" sz="half" idx="10"/>
          </p:nvPr>
        </p:nvSpPr>
        <p:spPr/>
        <p:txBody>
          <a:bodyPr/>
          <a:lstStyle/>
          <a:p>
            <a:fld id="{33844055-FEBB-4F60-82C7-0E7AFAE6FA42}" type="datetimeFigureOut">
              <a:rPr lang="en-GB" smtClean="0"/>
              <a:t>24/03/2025</a:t>
            </a:fld>
            <a:endParaRPr lang="en-GB"/>
          </a:p>
        </p:txBody>
      </p:sp>
      <p:sp>
        <p:nvSpPr>
          <p:cNvPr id="6" name="Footer Placeholder 5">
            <a:extLst>
              <a:ext uri="{FF2B5EF4-FFF2-40B4-BE49-F238E27FC236}">
                <a16:creationId xmlns:a16="http://schemas.microsoft.com/office/drawing/2014/main" id="{7B64FF03-6529-16A4-E545-E5EF3933F6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A2DD19-8B68-AA73-2975-BD6A4C3E56C5}"/>
              </a:ext>
            </a:extLst>
          </p:cNvPr>
          <p:cNvSpPr>
            <a:spLocks noGrp="1"/>
          </p:cNvSpPr>
          <p:nvPr>
            <p:ph type="sldNum" sz="quarter" idx="12"/>
          </p:nvPr>
        </p:nvSpPr>
        <p:spPr/>
        <p:txBody>
          <a:bodyPr/>
          <a:lstStyle/>
          <a:p>
            <a:fld id="{90260335-AA1C-4E9B-B42C-87DF37C352CC}" type="slidenum">
              <a:rPr lang="en-GB" smtClean="0"/>
              <a:t>‹#›</a:t>
            </a:fld>
            <a:endParaRPr lang="en-GB"/>
          </a:p>
        </p:txBody>
      </p:sp>
    </p:spTree>
    <p:extLst>
      <p:ext uri="{BB962C8B-B14F-4D97-AF65-F5344CB8AC3E}">
        <p14:creationId xmlns:p14="http://schemas.microsoft.com/office/powerpoint/2010/main" val="20955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D80B-C252-CD22-FE42-0079DD80180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0D8CC87-44AA-BA5A-A2F2-519240904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9983D8-5635-862F-D08C-DC15DEA6F14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D707DFD-FF10-F750-B582-DE9240BA4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D9D15E-30B4-FC9E-DCDA-E67DCB452C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05C1675-BD76-433F-BD7D-5804E2909AA7}"/>
              </a:ext>
            </a:extLst>
          </p:cNvPr>
          <p:cNvSpPr>
            <a:spLocks noGrp="1"/>
          </p:cNvSpPr>
          <p:nvPr>
            <p:ph type="dt" sz="half" idx="10"/>
          </p:nvPr>
        </p:nvSpPr>
        <p:spPr/>
        <p:txBody>
          <a:bodyPr/>
          <a:lstStyle/>
          <a:p>
            <a:fld id="{33844055-FEBB-4F60-82C7-0E7AFAE6FA42}" type="datetimeFigureOut">
              <a:rPr lang="en-GB" smtClean="0"/>
              <a:t>24/03/2025</a:t>
            </a:fld>
            <a:endParaRPr lang="en-GB"/>
          </a:p>
        </p:txBody>
      </p:sp>
      <p:sp>
        <p:nvSpPr>
          <p:cNvPr id="8" name="Footer Placeholder 7">
            <a:extLst>
              <a:ext uri="{FF2B5EF4-FFF2-40B4-BE49-F238E27FC236}">
                <a16:creationId xmlns:a16="http://schemas.microsoft.com/office/drawing/2014/main" id="{AD08492E-0857-F90C-D35B-2CB8E25C49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27216F-0A6A-1609-BAA8-C2D14387FFD8}"/>
              </a:ext>
            </a:extLst>
          </p:cNvPr>
          <p:cNvSpPr>
            <a:spLocks noGrp="1"/>
          </p:cNvSpPr>
          <p:nvPr>
            <p:ph type="sldNum" sz="quarter" idx="12"/>
          </p:nvPr>
        </p:nvSpPr>
        <p:spPr/>
        <p:txBody>
          <a:bodyPr/>
          <a:lstStyle/>
          <a:p>
            <a:fld id="{90260335-AA1C-4E9B-B42C-87DF37C352CC}" type="slidenum">
              <a:rPr lang="en-GB" smtClean="0"/>
              <a:t>‹#›</a:t>
            </a:fld>
            <a:endParaRPr lang="en-GB"/>
          </a:p>
        </p:txBody>
      </p:sp>
    </p:spTree>
    <p:extLst>
      <p:ext uri="{BB962C8B-B14F-4D97-AF65-F5344CB8AC3E}">
        <p14:creationId xmlns:p14="http://schemas.microsoft.com/office/powerpoint/2010/main" val="164417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49E6-441C-0F97-5F27-324F8DD2969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FD88C01-D388-21F0-8C66-F73E2D49C9AE}"/>
              </a:ext>
            </a:extLst>
          </p:cNvPr>
          <p:cNvSpPr>
            <a:spLocks noGrp="1"/>
          </p:cNvSpPr>
          <p:nvPr>
            <p:ph type="dt" sz="half" idx="10"/>
          </p:nvPr>
        </p:nvSpPr>
        <p:spPr/>
        <p:txBody>
          <a:bodyPr/>
          <a:lstStyle/>
          <a:p>
            <a:fld id="{33844055-FEBB-4F60-82C7-0E7AFAE6FA42}" type="datetimeFigureOut">
              <a:rPr lang="en-GB" smtClean="0"/>
              <a:t>24/03/2025</a:t>
            </a:fld>
            <a:endParaRPr lang="en-GB"/>
          </a:p>
        </p:txBody>
      </p:sp>
      <p:sp>
        <p:nvSpPr>
          <p:cNvPr id="4" name="Footer Placeholder 3">
            <a:extLst>
              <a:ext uri="{FF2B5EF4-FFF2-40B4-BE49-F238E27FC236}">
                <a16:creationId xmlns:a16="http://schemas.microsoft.com/office/drawing/2014/main" id="{209452A0-44B7-BC9E-1077-BBFF2342D5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48E844-E51D-E388-F60C-821452FA3F17}"/>
              </a:ext>
            </a:extLst>
          </p:cNvPr>
          <p:cNvSpPr>
            <a:spLocks noGrp="1"/>
          </p:cNvSpPr>
          <p:nvPr>
            <p:ph type="sldNum" sz="quarter" idx="12"/>
          </p:nvPr>
        </p:nvSpPr>
        <p:spPr/>
        <p:txBody>
          <a:bodyPr/>
          <a:lstStyle/>
          <a:p>
            <a:fld id="{90260335-AA1C-4E9B-B42C-87DF37C352CC}" type="slidenum">
              <a:rPr lang="en-GB" smtClean="0"/>
              <a:t>‹#›</a:t>
            </a:fld>
            <a:endParaRPr lang="en-GB"/>
          </a:p>
        </p:txBody>
      </p:sp>
    </p:spTree>
    <p:extLst>
      <p:ext uri="{BB962C8B-B14F-4D97-AF65-F5344CB8AC3E}">
        <p14:creationId xmlns:p14="http://schemas.microsoft.com/office/powerpoint/2010/main" val="3492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006DE2-60A9-5F15-F1B3-F0DA11943B56}"/>
              </a:ext>
            </a:extLst>
          </p:cNvPr>
          <p:cNvSpPr>
            <a:spLocks noGrp="1"/>
          </p:cNvSpPr>
          <p:nvPr>
            <p:ph type="dt" sz="half" idx="10"/>
          </p:nvPr>
        </p:nvSpPr>
        <p:spPr/>
        <p:txBody>
          <a:bodyPr/>
          <a:lstStyle/>
          <a:p>
            <a:fld id="{33844055-FEBB-4F60-82C7-0E7AFAE6FA42}" type="datetimeFigureOut">
              <a:rPr lang="en-GB" smtClean="0"/>
              <a:t>24/03/2025</a:t>
            </a:fld>
            <a:endParaRPr lang="en-GB"/>
          </a:p>
        </p:txBody>
      </p:sp>
      <p:sp>
        <p:nvSpPr>
          <p:cNvPr id="3" name="Footer Placeholder 2">
            <a:extLst>
              <a:ext uri="{FF2B5EF4-FFF2-40B4-BE49-F238E27FC236}">
                <a16:creationId xmlns:a16="http://schemas.microsoft.com/office/drawing/2014/main" id="{F347FCBD-956E-666C-DE06-78CFD5A9DC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D8967C-05F1-A313-E4CA-41455EEE2AD6}"/>
              </a:ext>
            </a:extLst>
          </p:cNvPr>
          <p:cNvSpPr>
            <a:spLocks noGrp="1"/>
          </p:cNvSpPr>
          <p:nvPr>
            <p:ph type="sldNum" sz="quarter" idx="12"/>
          </p:nvPr>
        </p:nvSpPr>
        <p:spPr/>
        <p:txBody>
          <a:bodyPr/>
          <a:lstStyle/>
          <a:p>
            <a:fld id="{90260335-AA1C-4E9B-B42C-87DF37C352CC}" type="slidenum">
              <a:rPr lang="en-GB" smtClean="0"/>
              <a:t>‹#›</a:t>
            </a:fld>
            <a:endParaRPr lang="en-GB"/>
          </a:p>
        </p:txBody>
      </p:sp>
    </p:spTree>
    <p:extLst>
      <p:ext uri="{BB962C8B-B14F-4D97-AF65-F5344CB8AC3E}">
        <p14:creationId xmlns:p14="http://schemas.microsoft.com/office/powerpoint/2010/main" val="145361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9598-FCD8-9574-2759-72E3ED46EA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7D86715-50F9-B17F-AA0E-A95FA17D1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4220B85-48F8-7351-C060-71422E64E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B088CA-88B1-35FB-33D6-0365141CB8C7}"/>
              </a:ext>
            </a:extLst>
          </p:cNvPr>
          <p:cNvSpPr>
            <a:spLocks noGrp="1"/>
          </p:cNvSpPr>
          <p:nvPr>
            <p:ph type="dt" sz="half" idx="10"/>
          </p:nvPr>
        </p:nvSpPr>
        <p:spPr/>
        <p:txBody>
          <a:bodyPr/>
          <a:lstStyle/>
          <a:p>
            <a:fld id="{33844055-FEBB-4F60-82C7-0E7AFAE6FA42}" type="datetimeFigureOut">
              <a:rPr lang="en-GB" smtClean="0"/>
              <a:t>24/03/2025</a:t>
            </a:fld>
            <a:endParaRPr lang="en-GB"/>
          </a:p>
        </p:txBody>
      </p:sp>
      <p:sp>
        <p:nvSpPr>
          <p:cNvPr id="6" name="Footer Placeholder 5">
            <a:extLst>
              <a:ext uri="{FF2B5EF4-FFF2-40B4-BE49-F238E27FC236}">
                <a16:creationId xmlns:a16="http://schemas.microsoft.com/office/drawing/2014/main" id="{D7A9750F-5509-DA21-38E7-0D659318B4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36F0F5-0371-873D-B7D4-3AAD0A9575BC}"/>
              </a:ext>
            </a:extLst>
          </p:cNvPr>
          <p:cNvSpPr>
            <a:spLocks noGrp="1"/>
          </p:cNvSpPr>
          <p:nvPr>
            <p:ph type="sldNum" sz="quarter" idx="12"/>
          </p:nvPr>
        </p:nvSpPr>
        <p:spPr/>
        <p:txBody>
          <a:bodyPr/>
          <a:lstStyle/>
          <a:p>
            <a:fld id="{90260335-AA1C-4E9B-B42C-87DF37C352CC}" type="slidenum">
              <a:rPr lang="en-GB" smtClean="0"/>
              <a:t>‹#›</a:t>
            </a:fld>
            <a:endParaRPr lang="en-GB"/>
          </a:p>
        </p:txBody>
      </p:sp>
    </p:spTree>
    <p:extLst>
      <p:ext uri="{BB962C8B-B14F-4D97-AF65-F5344CB8AC3E}">
        <p14:creationId xmlns:p14="http://schemas.microsoft.com/office/powerpoint/2010/main" val="384129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BF20-672F-4B5F-FF0F-A6D0E7F68E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ACFDFF9-09B8-1169-A459-5FBE47931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3B6492-D8C3-37E4-B9BC-B96CF6D8B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489154-0332-72B7-57BF-88F10F4B904F}"/>
              </a:ext>
            </a:extLst>
          </p:cNvPr>
          <p:cNvSpPr>
            <a:spLocks noGrp="1"/>
          </p:cNvSpPr>
          <p:nvPr>
            <p:ph type="dt" sz="half" idx="10"/>
          </p:nvPr>
        </p:nvSpPr>
        <p:spPr/>
        <p:txBody>
          <a:bodyPr/>
          <a:lstStyle/>
          <a:p>
            <a:fld id="{33844055-FEBB-4F60-82C7-0E7AFAE6FA42}" type="datetimeFigureOut">
              <a:rPr lang="en-GB" smtClean="0"/>
              <a:t>24/03/2025</a:t>
            </a:fld>
            <a:endParaRPr lang="en-GB"/>
          </a:p>
        </p:txBody>
      </p:sp>
      <p:sp>
        <p:nvSpPr>
          <p:cNvPr id="6" name="Footer Placeholder 5">
            <a:extLst>
              <a:ext uri="{FF2B5EF4-FFF2-40B4-BE49-F238E27FC236}">
                <a16:creationId xmlns:a16="http://schemas.microsoft.com/office/drawing/2014/main" id="{32408529-5BFF-E81B-54D6-BA74C701FB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CF7200-CDB9-D92F-1C43-B3628DF49DF4}"/>
              </a:ext>
            </a:extLst>
          </p:cNvPr>
          <p:cNvSpPr>
            <a:spLocks noGrp="1"/>
          </p:cNvSpPr>
          <p:nvPr>
            <p:ph type="sldNum" sz="quarter" idx="12"/>
          </p:nvPr>
        </p:nvSpPr>
        <p:spPr/>
        <p:txBody>
          <a:bodyPr/>
          <a:lstStyle/>
          <a:p>
            <a:fld id="{90260335-AA1C-4E9B-B42C-87DF37C352CC}" type="slidenum">
              <a:rPr lang="en-GB" smtClean="0"/>
              <a:t>‹#›</a:t>
            </a:fld>
            <a:endParaRPr lang="en-GB"/>
          </a:p>
        </p:txBody>
      </p:sp>
    </p:spTree>
    <p:extLst>
      <p:ext uri="{BB962C8B-B14F-4D97-AF65-F5344CB8AC3E}">
        <p14:creationId xmlns:p14="http://schemas.microsoft.com/office/powerpoint/2010/main" val="103244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76E0D4-0070-8199-D74E-46FD6C992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F91C50E-D3DD-BC92-B54E-FE2A76FA5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0D5BF24-0E3F-213D-19B1-2E6FFABD94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844055-FEBB-4F60-82C7-0E7AFAE6FA42}" type="datetimeFigureOut">
              <a:rPr lang="en-GB" smtClean="0"/>
              <a:t>24/03/2025</a:t>
            </a:fld>
            <a:endParaRPr lang="en-GB"/>
          </a:p>
        </p:txBody>
      </p:sp>
      <p:sp>
        <p:nvSpPr>
          <p:cNvPr id="5" name="Footer Placeholder 4">
            <a:extLst>
              <a:ext uri="{FF2B5EF4-FFF2-40B4-BE49-F238E27FC236}">
                <a16:creationId xmlns:a16="http://schemas.microsoft.com/office/drawing/2014/main" id="{EB994867-F4A7-D9FF-864D-628EC0DB5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9A5E5F5-8FC9-E38E-65AB-FA30C2614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260335-AA1C-4E9B-B42C-87DF37C352CC}" type="slidenum">
              <a:rPr lang="en-GB" smtClean="0"/>
              <a:t>‹#›</a:t>
            </a:fld>
            <a:endParaRPr lang="en-GB"/>
          </a:p>
        </p:txBody>
      </p:sp>
    </p:spTree>
    <p:extLst>
      <p:ext uri="{BB962C8B-B14F-4D97-AF65-F5344CB8AC3E}">
        <p14:creationId xmlns:p14="http://schemas.microsoft.com/office/powerpoint/2010/main" val="1251178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5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E6447-AFB7-1C8B-9B4E-63757ACD8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7CB41D8-BCF8-CEFA-67BD-BF25DFE6B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84571248"/>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4" name="Group 8"/>
          <p:cNvGrpSpPr/>
          <p:nvPr/>
        </p:nvGrpSpPr>
        <p:grpSpPr>
          <a:xfrm>
            <a:off x="-1622775" y="-830613"/>
            <a:ext cx="15437549" cy="8519226"/>
            <a:chOff x="0" y="0"/>
            <a:chExt cx="15437547" cy="8519226"/>
          </a:xfrm>
        </p:grpSpPr>
        <p:pic>
          <p:nvPicPr>
            <p:cNvPr id="2" name="Picture 10" descr="Picture 10"/>
            <p:cNvPicPr>
              <a:picLocks noChangeAspect="1"/>
            </p:cNvPicPr>
            <p:nvPr/>
          </p:nvPicPr>
          <p:blipFill>
            <a:blip r:embed="rId3">
              <a:alphaModFix amt="85000"/>
            </a:blip>
            <a:stretch>
              <a:fillRect/>
            </a:stretch>
          </p:blipFill>
          <p:spPr>
            <a:xfrm>
              <a:off x="0" y="-1"/>
              <a:ext cx="4406901" cy="3683001"/>
            </a:xfrm>
            <a:prstGeom prst="rect">
              <a:avLst/>
            </a:prstGeom>
            <a:ln w="12700" cap="flat">
              <a:noFill/>
              <a:miter lim="400000"/>
            </a:ln>
            <a:effectLst/>
          </p:spPr>
        </p:pic>
        <p:pic>
          <p:nvPicPr>
            <p:cNvPr id="3" name="Picture 11" descr="Picture 11"/>
            <p:cNvPicPr>
              <a:picLocks noChangeAspect="1"/>
            </p:cNvPicPr>
            <p:nvPr/>
          </p:nvPicPr>
          <p:blipFill>
            <a:blip r:embed="rId4">
              <a:alphaModFix amt="85000"/>
            </a:blip>
            <a:stretch>
              <a:fillRect/>
            </a:stretch>
          </p:blipFill>
          <p:spPr>
            <a:xfrm>
              <a:off x="11030647" y="4836225"/>
              <a:ext cx="4406901" cy="3683001"/>
            </a:xfrm>
            <a:prstGeom prst="rect">
              <a:avLst/>
            </a:prstGeom>
            <a:ln w="12700" cap="flat">
              <a:noFill/>
              <a:miter lim="400000"/>
            </a:ln>
            <a:effectLst/>
          </p:spPr>
        </p:pic>
      </p:grpSp>
      <p:pic>
        <p:nvPicPr>
          <p:cNvPr id="5" name="Picture 7" descr="Picture 7"/>
          <p:cNvPicPr>
            <a:picLocks noChangeAspect="1"/>
          </p:cNvPicPr>
          <p:nvPr/>
        </p:nvPicPr>
        <p:blipFill>
          <a:blip r:embed="rId5"/>
          <a:stretch>
            <a:fillRect/>
          </a:stretch>
        </p:blipFill>
        <p:spPr>
          <a:xfrm>
            <a:off x="4965131" y="329573"/>
            <a:ext cx="2261740" cy="540000"/>
          </a:xfrm>
          <a:prstGeom prst="rect">
            <a:avLst/>
          </a:prstGeom>
          <a:ln w="12700">
            <a:miter lim="400000"/>
          </a:ln>
        </p:spPr>
      </p:pic>
      <p:grpSp>
        <p:nvGrpSpPr>
          <p:cNvPr id="8" name="Group 1"/>
          <p:cNvGrpSpPr/>
          <p:nvPr/>
        </p:nvGrpSpPr>
        <p:grpSpPr>
          <a:xfrm>
            <a:off x="0" y="6281999"/>
            <a:ext cx="1495170" cy="576001"/>
            <a:chOff x="0" y="0"/>
            <a:chExt cx="1495168" cy="576000"/>
          </a:xfrm>
        </p:grpSpPr>
        <p:sp>
          <p:nvSpPr>
            <p:cNvPr id="6" name="Round Single Corner of Rectangle 2"/>
            <p:cNvSpPr/>
            <p:nvPr/>
          </p:nvSpPr>
          <p:spPr>
            <a:xfrm>
              <a:off x="-1" y="-1"/>
              <a:ext cx="1495170" cy="576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42" y="0"/>
                  </a:lnTo>
                  <a:cubicBezTo>
                    <a:pt x="20500" y="0"/>
                    <a:pt x="21600" y="2857"/>
                    <a:pt x="21600" y="6380"/>
                  </a:cubicBez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chemeClr val="accent6">
                      <a:lumOff val="44000"/>
                    </a:schemeClr>
                  </a:solidFill>
                </a:defRPr>
              </a:pPr>
              <a:endParaRPr/>
            </a:p>
          </p:txBody>
        </p:sp>
        <p:pic>
          <p:nvPicPr>
            <p:cNvPr id="7" name="Picture 3" descr="Picture 3"/>
            <p:cNvPicPr>
              <a:picLocks noChangeAspect="1"/>
            </p:cNvPicPr>
            <p:nvPr/>
          </p:nvPicPr>
          <p:blipFill>
            <a:blip r:embed="rId6"/>
            <a:stretch>
              <a:fillRect/>
            </a:stretch>
          </p:blipFill>
          <p:spPr>
            <a:xfrm>
              <a:off x="320649" y="135379"/>
              <a:ext cx="853475" cy="305243"/>
            </a:xfrm>
            <a:prstGeom prst="rect">
              <a:avLst/>
            </a:prstGeom>
            <a:ln w="12700" cap="flat">
              <a:noFill/>
              <a:miter lim="400000"/>
            </a:ln>
            <a:effectLst/>
          </p:spPr>
        </p:pic>
      </p:grpSp>
      <p:grpSp>
        <p:nvGrpSpPr>
          <p:cNvPr id="11" name="Round Single Corner of Rectangle 6"/>
          <p:cNvGrpSpPr/>
          <p:nvPr/>
        </p:nvGrpSpPr>
        <p:grpSpPr>
          <a:xfrm>
            <a:off x="10607999" y="6281999"/>
            <a:ext cx="1584001" cy="576001"/>
            <a:chOff x="0" y="0"/>
            <a:chExt cx="1584000" cy="576000"/>
          </a:xfrm>
        </p:grpSpPr>
        <p:sp>
          <p:nvSpPr>
            <p:cNvPr id="9" name="Shape"/>
            <p:cNvSpPr/>
            <p:nvPr/>
          </p:nvSpPr>
          <p:spPr>
            <a:xfrm flipH="1">
              <a:off x="0" y="0"/>
              <a:ext cx="1584001" cy="57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0" y="0"/>
                  </a:lnTo>
                  <a:cubicBezTo>
                    <a:pt x="20561" y="0"/>
                    <a:pt x="21600" y="2857"/>
                    <a:pt x="21600" y="6380"/>
                  </a:cubicBez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chemeClr val="accent6">
                      <a:lumOff val="44000"/>
                    </a:schemeClr>
                  </a:solidFill>
                </a:defRPr>
              </a:pPr>
              <a:endParaRPr/>
            </a:p>
          </p:txBody>
        </p:sp>
        <p:sp>
          <p:nvSpPr>
            <p:cNvPr id="10" name="#nursinglive"/>
            <p:cNvSpPr txBox="1"/>
            <p:nvPr/>
          </p:nvSpPr>
          <p:spPr>
            <a:xfrm>
              <a:off x="95553" y="112669"/>
              <a:ext cx="1442728" cy="3506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b="1">
                  <a:solidFill>
                    <a:schemeClr val="accent6">
                      <a:lumOff val="44000"/>
                    </a:schemeClr>
                  </a:solidFill>
                </a:defRPr>
              </a:lvl1pPr>
            </a:lstStyle>
            <a:p>
              <a:r>
                <a:t>#nursinglive</a:t>
              </a:r>
            </a:p>
          </p:txBody>
        </p:sp>
      </p:grpSp>
      <p:pic>
        <p:nvPicPr>
          <p:cNvPr id="12" name="Picture 3" descr="Picture 3"/>
          <p:cNvPicPr>
            <a:picLocks noChangeAspect="1"/>
          </p:cNvPicPr>
          <p:nvPr/>
        </p:nvPicPr>
        <p:blipFill>
          <a:blip r:embed="rId7"/>
          <a:stretch>
            <a:fillRect/>
          </a:stretch>
        </p:blipFill>
        <p:spPr>
          <a:xfrm>
            <a:off x="1139799" y="1246499"/>
            <a:ext cx="9912402" cy="5040002"/>
          </a:xfrm>
          <a:prstGeom prst="rect">
            <a:avLst/>
          </a:prstGeom>
          <a:ln w="12700">
            <a:miter lim="400000"/>
          </a:ln>
        </p:spPr>
      </p:pic>
      <p:sp>
        <p:nvSpPr>
          <p:cNvPr id="13" name="Title Text"/>
          <p:cNvSpPr txBox="1">
            <a:spLocks noGrp="1"/>
          </p:cNvSpPr>
          <p:nvPr>
            <p:ph type="title"/>
          </p:nvPr>
        </p:nvSpPr>
        <p:spPr>
          <a:xfrm>
            <a:off x="838200" y="4445000"/>
            <a:ext cx="10515600" cy="1520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Title Text</a:t>
            </a:r>
          </a:p>
        </p:txBody>
      </p:sp>
      <p:sp>
        <p:nvSpPr>
          <p:cNvPr id="1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2345584028"/>
      </p:ext>
    </p:extLst>
  </p:cSld>
  <p:clrMap bg1="lt1" tx1="dk1" bg2="lt2" tx2="dk2" accent1="accent1" accent2="accent2" accent3="accent3" accent4="accent4" accent5="accent5" accent6="accent6" hlink="hlink" folHlink="folHlink"/>
  <p:sldLayoutIdLst>
    <p:sldLayoutId id="2147483753" r:id="rId1"/>
  </p:sldLayoutIdLst>
  <p:transition spd="med"/>
  <p:txStyles>
    <p:titleStyle>
      <a:lvl1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6">
              <a:lumOff val="44000"/>
            </a:schemeClr>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6">
              <a:lumOff val="44000"/>
            </a:schemeClr>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6">
              <a:lumOff val="44000"/>
            </a:schemeClr>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6">
              <a:lumOff val="44000"/>
            </a:schemeClr>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6">
              <a:lumOff val="44000"/>
            </a:schemeClr>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6">
              <a:lumOff val="44000"/>
            </a:schemeClr>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6">
              <a:lumOff val="44000"/>
            </a:schemeClr>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6">
              <a:lumOff val="44000"/>
            </a:schemeClr>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6">
              <a:lumOff val="44000"/>
            </a:schemeClr>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hyperlink" Target="https://rcnlearn.rcn.org.u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rcn.org.uk/professional-development/professional-service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hyperlink" Target="https://www.rcn.org.uk/Get-Involved/Forum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cn.org.uk/professional-development/learning-zon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rcn.org.uk/Professional-Development/Professional-services/CPD-courses" TargetMode="External"/><Relationship Id="rId5" Type="http://schemas.openxmlformats.org/officeDocument/2006/relationships/image" Target="../media/image14.png"/><Relationship Id="rId4" Type="http://schemas.openxmlformats.org/officeDocument/2006/relationships/hyperlink" Target="https://www.rcn.org.uk/Professional-Development/Professional-service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rcn.org.uk/events" TargetMode="External"/><Relationship Id="rId3" Type="http://schemas.openxmlformats.org/officeDocument/2006/relationships/image" Target="../media/image14.png"/><Relationship Id="rId7" Type="http://schemas.openxmlformats.org/officeDocument/2006/relationships/hyperlink" Target="https://www.rcn.org.uk/news-and-events/event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rcn.org.uk/professional-development/publications" TargetMode="External"/><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hyperlink" Target="http://www.rcn.org.uk/congres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4.pn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www.rcn.org.uk/Get-Help/RCN-advice/working-coming-to-the-uk-int-nurses-faq" TargetMode="External"/><Relationship Id="rId5" Type="http://schemas.openxmlformats.org/officeDocument/2006/relationships/hyperlink" Target="https://www.rcn.org.uk/membership/International-nursing-members/Coming-to-the-UK" TargetMode="External"/><Relationship Id="rId10" Type="http://schemas.openxmlformats.org/officeDocument/2006/relationships/image" Target="../media/image40.png"/><Relationship Id="rId4" Type="http://schemas.openxmlformats.org/officeDocument/2006/relationships/hyperlink" Target="https://www.rcn.org.uk/membership/International-nursing-members" TargetMode="External"/><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hyperlink" Target="mailto:Charlotte.daus@rcn.org.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www.rcn.org.uk/Get-Help/what-is-an-rcn-rep" TargetMode="External"/><Relationship Id="rId4" Type="http://schemas.openxmlformats.org/officeDocument/2006/relationships/hyperlink" Target="https://www.rcn.org.uk/get-involved/rcn-reps/become-an-rcn-re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rcn.org.uk/Get-Involved/Organising-for-Chang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rcn.org.uk/Get-Help/Member-support-service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www.rcn.org.uk/get-help" TargetMode="External"/><Relationship Id="rId5" Type="http://schemas.openxmlformats.org/officeDocument/2006/relationships/hyperlink" Target="https://www.rcn.org.uk/Get-Help" TargetMode="Externa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www.rcn.org.uk/About-us/The-RCN-Institute-of-Nursing-Excellence" TargetMode="External"/><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4.pn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hyperlink" Target="http://www.rcn.org.uk/library"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hyperlink" Target="mailto:Leadershipdevelopment@rcn.org.uk" TargetMode="External"/><Relationship Id="rId3" Type="http://schemas.openxmlformats.org/officeDocument/2006/relationships/diagramLayout" Target="../diagrams/layout1.xml"/><Relationship Id="rId7" Type="http://schemas.openxmlformats.org/officeDocument/2006/relationships/image" Target="../media/image33.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8B4EBF-C6CC-7539-EB07-B1DAB8EF7D18}"/>
              </a:ext>
            </a:extLst>
          </p:cNvPr>
          <p:cNvSpPr>
            <a:spLocks noGrp="1"/>
          </p:cNvSpPr>
          <p:nvPr>
            <p:ph type="body" sz="quarter" idx="10"/>
          </p:nvPr>
        </p:nvSpPr>
        <p:spPr>
          <a:xfrm>
            <a:off x="872066" y="2717737"/>
            <a:ext cx="10464717" cy="2901827"/>
          </a:xfrm>
        </p:spPr>
        <p:txBody>
          <a:bodyPr>
            <a:noAutofit/>
          </a:bodyPr>
          <a:lstStyle/>
          <a:p>
            <a:r>
              <a:rPr lang="en-GB" sz="6000" b="1" dirty="0">
                <a:solidFill>
                  <a:srgbClr val="004890"/>
                </a:solidFill>
                <a:latin typeface="Montserrat" panose="00000500000000000000" pitchFamily="2" charset="0"/>
                <a:cs typeface="Arial" panose="020B0604020202020204" pitchFamily="34" charset="0"/>
              </a:rPr>
              <a:t>Supporting you at work and in your professional development</a:t>
            </a:r>
          </a:p>
          <a:p>
            <a:endParaRPr lang="en-GB" sz="6000" dirty="0">
              <a:solidFill>
                <a:srgbClr val="004890"/>
              </a:solidFill>
            </a:endParaRPr>
          </a:p>
        </p:txBody>
      </p:sp>
      <p:pic>
        <p:nvPicPr>
          <p:cNvPr id="5" name="Picture 4">
            <a:extLst>
              <a:ext uri="{FF2B5EF4-FFF2-40B4-BE49-F238E27FC236}">
                <a16:creationId xmlns:a16="http://schemas.microsoft.com/office/drawing/2014/main" id="{AA54BC10-9AFC-2A8A-C02B-33D30B1B9664}"/>
              </a:ext>
            </a:extLst>
          </p:cNvPr>
          <p:cNvPicPr>
            <a:picLocks noChangeAspect="1"/>
          </p:cNvPicPr>
          <p:nvPr/>
        </p:nvPicPr>
        <p:blipFill>
          <a:blip r:embed="rId3"/>
          <a:stretch>
            <a:fillRect/>
          </a:stretch>
        </p:blipFill>
        <p:spPr>
          <a:xfrm>
            <a:off x="0" y="6120384"/>
            <a:ext cx="12192000" cy="737616"/>
          </a:xfrm>
          <a:prstGeom prst="rect">
            <a:avLst/>
          </a:prstGeom>
        </p:spPr>
      </p:pic>
    </p:spTree>
    <p:extLst>
      <p:ext uri="{BB962C8B-B14F-4D97-AF65-F5344CB8AC3E}">
        <p14:creationId xmlns:p14="http://schemas.microsoft.com/office/powerpoint/2010/main" val="282523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42404-90B7-541D-9A77-31FE0632A715}"/>
              </a:ext>
            </a:extLst>
          </p:cNvPr>
          <p:cNvSpPr>
            <a:spLocks noGrp="1"/>
          </p:cNvSpPr>
          <p:nvPr>
            <p:ph type="body" sz="quarter" idx="10"/>
          </p:nvPr>
        </p:nvSpPr>
        <p:spPr>
          <a:xfrm>
            <a:off x="425450" y="264319"/>
            <a:ext cx="7639050" cy="904875"/>
          </a:xfrm>
        </p:spPr>
        <p:txBody>
          <a:bodyPr>
            <a:normAutofit fontScale="92500" lnSpcReduction="20000"/>
          </a:bodyPr>
          <a:lstStyle/>
          <a:p>
            <a:r>
              <a:rPr lang="en-US" sz="4000" b="1" dirty="0">
                <a:solidFill>
                  <a:srgbClr val="024289"/>
                </a:solidFill>
                <a:latin typeface="Montserrat" panose="00000500000000000000" pitchFamily="2" charset="0"/>
                <a:cs typeface="Arial" panose="020B0604020202020204" pitchFamily="34" charset="0"/>
              </a:rPr>
              <a:t>Career development with RCN Learn</a:t>
            </a:r>
          </a:p>
          <a:p>
            <a:endParaRPr lang="en-GB" sz="4000" dirty="0"/>
          </a:p>
        </p:txBody>
      </p:sp>
      <p:pic>
        <p:nvPicPr>
          <p:cNvPr id="6" name="Picture 5">
            <a:extLst>
              <a:ext uri="{FF2B5EF4-FFF2-40B4-BE49-F238E27FC236}">
                <a16:creationId xmlns:a16="http://schemas.microsoft.com/office/drawing/2014/main" id="{52EF960B-D948-9B7A-623F-5469292B33CA}"/>
              </a:ext>
            </a:extLst>
          </p:cNvPr>
          <p:cNvPicPr>
            <a:picLocks noChangeAspect="1"/>
          </p:cNvPicPr>
          <p:nvPr/>
        </p:nvPicPr>
        <p:blipFill>
          <a:blip r:embed="rId3"/>
          <a:stretch>
            <a:fillRect/>
          </a:stretch>
        </p:blipFill>
        <p:spPr>
          <a:xfrm>
            <a:off x="0" y="6120384"/>
            <a:ext cx="12192000" cy="737616"/>
          </a:xfrm>
          <a:prstGeom prst="rect">
            <a:avLst/>
          </a:prstGeom>
        </p:spPr>
      </p:pic>
      <p:sp>
        <p:nvSpPr>
          <p:cNvPr id="7" name="Rectangle 6">
            <a:extLst>
              <a:ext uri="{FF2B5EF4-FFF2-40B4-BE49-F238E27FC236}">
                <a16:creationId xmlns:a16="http://schemas.microsoft.com/office/drawing/2014/main" id="{35902784-953A-1184-2203-CA3E2A43736B}"/>
              </a:ext>
            </a:extLst>
          </p:cNvPr>
          <p:cNvSpPr/>
          <p:nvPr/>
        </p:nvSpPr>
        <p:spPr>
          <a:xfrm>
            <a:off x="425450" y="1788900"/>
            <a:ext cx="8489950" cy="3530390"/>
          </a:xfrm>
          <a:prstGeom prst="rect">
            <a:avLst/>
          </a:prstGeom>
        </p:spPr>
        <p:txBody>
          <a:bodyPr wrap="square">
            <a:spAutoFit/>
          </a:bodyPr>
          <a:lstStyle/>
          <a:p>
            <a:pPr>
              <a:lnSpc>
                <a:spcPts val="2600"/>
              </a:lnSpc>
              <a:spcBef>
                <a:spcPts val="600"/>
              </a:spcBef>
              <a:spcAft>
                <a:spcPts val="600"/>
              </a:spcAft>
            </a:pPr>
            <a:r>
              <a:rPr lang="en-US" sz="2000" dirty="0">
                <a:solidFill>
                  <a:srgbClr val="004890"/>
                </a:solidFill>
                <a:latin typeface="Public Sans Light" pitchFamily="2" charset="0"/>
                <a:hlinkClick r:id="rId4">
                  <a:extLst>
                    <a:ext uri="{A12FA001-AC4F-418D-AE19-62706E023703}">
                      <ahyp:hlinkClr xmlns:ahyp="http://schemas.microsoft.com/office/drawing/2018/hyperlinkcolor" val="tx"/>
                    </a:ext>
                  </a:extLst>
                </a:hlinkClick>
              </a:rPr>
              <a:t>RCN Learn</a:t>
            </a:r>
            <a:r>
              <a:rPr lang="en-GB" sz="2000" dirty="0">
                <a:solidFill>
                  <a:srgbClr val="004890"/>
                </a:solidFill>
                <a:latin typeface="Public Sans Light" pitchFamily="2" charset="0"/>
              </a:rPr>
              <a:t> </a:t>
            </a:r>
            <a:r>
              <a:rPr lang="en-GB" sz="2000" dirty="0">
                <a:latin typeface="Public Sans Light" pitchFamily="2" charset="0"/>
              </a:rPr>
              <a:t>has </a:t>
            </a:r>
            <a:r>
              <a:rPr lang="en-US" sz="2000" dirty="0">
                <a:latin typeface="Public Sans Light" pitchFamily="2" charset="0"/>
              </a:rPr>
              <a:t>resources</a:t>
            </a:r>
            <a:r>
              <a:rPr lang="en-US" sz="2000" dirty="0">
                <a:solidFill>
                  <a:schemeClr val="tx1">
                    <a:lumMod val="75000"/>
                    <a:lumOff val="25000"/>
                  </a:schemeClr>
                </a:solidFill>
                <a:latin typeface="Public Sans Light" pitchFamily="2" charset="0"/>
              </a:rPr>
              <a:t> </a:t>
            </a:r>
            <a:r>
              <a:rPr lang="en-US" sz="2000" dirty="0">
                <a:latin typeface="Public Sans Light" pitchFamily="2" charset="0"/>
              </a:rPr>
              <a:t>to support </a:t>
            </a:r>
            <a:r>
              <a:rPr lang="en-GB" sz="2000" dirty="0">
                <a:latin typeface="Public Sans Light" pitchFamily="2" charset="0"/>
              </a:rPr>
              <a:t>nurses, nursing students, midwives, nursing support workers and health care professionals at all stages of their career, across health and social care and independent health services. </a:t>
            </a:r>
          </a:p>
          <a:p>
            <a:pPr marL="342900" indent="-342900">
              <a:lnSpc>
                <a:spcPts val="2600"/>
              </a:lnSpc>
              <a:spcBef>
                <a:spcPts val="600"/>
              </a:spcBef>
              <a:spcAft>
                <a:spcPts val="600"/>
              </a:spcAft>
              <a:buClr>
                <a:srgbClr val="DA0042"/>
              </a:buClr>
              <a:buFont typeface="Wingdings" panose="05000000000000000000" pitchFamily="2" charset="2"/>
              <a:buChar char="§"/>
            </a:pPr>
            <a:r>
              <a:rPr lang="en-GB" sz="2000" dirty="0">
                <a:latin typeface="Public Sans Light" pitchFamily="2" charset="0"/>
              </a:rPr>
              <a:t>Unlock expert, quality assured evidence-based education for CPD and learning, whenever it suits you.​</a:t>
            </a:r>
          </a:p>
          <a:p>
            <a:pPr marL="342900" indent="-342900">
              <a:lnSpc>
                <a:spcPts val="2600"/>
              </a:lnSpc>
              <a:spcBef>
                <a:spcPts val="600"/>
              </a:spcBef>
              <a:spcAft>
                <a:spcPts val="600"/>
              </a:spcAft>
              <a:buClr>
                <a:srgbClr val="DA0042"/>
              </a:buClr>
              <a:buFont typeface="Wingdings" panose="05000000000000000000" pitchFamily="2" charset="2"/>
              <a:buChar char="§"/>
            </a:pPr>
            <a:r>
              <a:rPr lang="en-GB" sz="2000" dirty="0">
                <a:latin typeface="Public Sans Light" pitchFamily="2" charset="0"/>
              </a:rPr>
              <a:t>Explore by subject, access level and type of learning, and find the information you need to learn at your own pace. ​</a:t>
            </a:r>
          </a:p>
          <a:p>
            <a:pPr>
              <a:lnSpc>
                <a:spcPts val="2600"/>
              </a:lnSpc>
              <a:spcBef>
                <a:spcPts val="600"/>
              </a:spcBef>
              <a:spcAft>
                <a:spcPts val="600"/>
              </a:spcAft>
            </a:pPr>
            <a:endParaRPr lang="en-GB" sz="2000" dirty="0">
              <a:latin typeface="Public Sans Light" pitchFamily="2" charset="0"/>
            </a:endParaRPr>
          </a:p>
        </p:txBody>
      </p:sp>
      <p:pic>
        <p:nvPicPr>
          <p:cNvPr id="8" name="Picture 4">
            <a:extLst>
              <a:ext uri="{FF2B5EF4-FFF2-40B4-BE49-F238E27FC236}">
                <a16:creationId xmlns:a16="http://schemas.microsoft.com/office/drawing/2014/main" id="{789F2D0F-5A1A-3DF0-7FE1-E8717F368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676" y="2055979"/>
            <a:ext cx="2695649" cy="370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19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6B8A3-C5A4-CDF7-BD92-D384074C8FAE}"/>
            </a:ext>
          </a:extLst>
        </p:cNvPr>
        <p:cNvGrpSpPr/>
        <p:nvPr/>
      </p:nvGrpSpPr>
      <p:grpSpPr>
        <a:xfrm>
          <a:off x="0" y="0"/>
          <a:ext cx="0" cy="0"/>
          <a:chOff x="0" y="0"/>
          <a:chExt cx="0" cy="0"/>
        </a:xfrm>
      </p:grpSpPr>
      <p:sp>
        <p:nvSpPr>
          <p:cNvPr id="961" name="Title 1">
            <a:extLst>
              <a:ext uri="{FF2B5EF4-FFF2-40B4-BE49-F238E27FC236}">
                <a16:creationId xmlns:a16="http://schemas.microsoft.com/office/drawing/2014/main" id="{894928EE-98B1-B8D9-0151-11985A2CD49A}"/>
              </a:ext>
            </a:extLst>
          </p:cNvPr>
          <p:cNvSpPr txBox="1">
            <a:spLocks noGrp="1"/>
          </p:cNvSpPr>
          <p:nvPr>
            <p:ph type="title"/>
          </p:nvPr>
        </p:nvSpPr>
        <p:spPr>
          <a:xfrm>
            <a:off x="553673" y="-330760"/>
            <a:ext cx="11409473" cy="1325563"/>
          </a:xfrm>
          <a:prstGeom prst="rect">
            <a:avLst/>
          </a:prstGeom>
        </p:spPr>
        <p:txBody>
          <a:bodyPr lIns="45719" tIns="45720" rIns="45719" bIns="45720" anchor="b">
            <a:normAutofit/>
          </a:bodyPr>
          <a:lstStyle/>
          <a:p>
            <a:r>
              <a:rPr lang="en-US" b="1" i="0" u="none" strike="noStrike">
                <a:solidFill>
                  <a:srgbClr val="077BC0"/>
                </a:solidFill>
                <a:effectLst/>
                <a:latin typeface="Montserrat"/>
              </a:rPr>
              <a:t>Building RCN </a:t>
            </a:r>
            <a:r>
              <a:rPr lang="en-US" b="1">
                <a:solidFill>
                  <a:srgbClr val="077BC0"/>
                </a:solidFill>
                <a:latin typeface="Montserrat"/>
              </a:rPr>
              <a:t>leadership</a:t>
            </a:r>
            <a:r>
              <a:rPr lang="en-US" b="1" i="0" u="none" strike="noStrike">
                <a:solidFill>
                  <a:srgbClr val="077BC0"/>
                </a:solidFill>
                <a:effectLst/>
                <a:latin typeface="Montserrat"/>
              </a:rPr>
              <a:t> </a:t>
            </a:r>
            <a:r>
              <a:rPr lang="en-US" b="1">
                <a:solidFill>
                  <a:srgbClr val="077BC0"/>
                </a:solidFill>
                <a:latin typeface="Montserrat"/>
              </a:rPr>
              <a:t>reputation</a:t>
            </a:r>
          </a:p>
        </p:txBody>
      </p:sp>
      <p:sp>
        <p:nvSpPr>
          <p:cNvPr id="4" name="Text Placeholder 3">
            <a:extLst>
              <a:ext uri="{FF2B5EF4-FFF2-40B4-BE49-F238E27FC236}">
                <a16:creationId xmlns:a16="http://schemas.microsoft.com/office/drawing/2014/main" id="{CB38B96F-BE8B-9BB2-CF10-19191F31B187}"/>
              </a:ext>
            </a:extLst>
          </p:cNvPr>
          <p:cNvSpPr>
            <a:spLocks noGrp="1"/>
          </p:cNvSpPr>
          <p:nvPr>
            <p:ph type="body" sz="quarter" idx="1"/>
          </p:nvPr>
        </p:nvSpPr>
        <p:spPr>
          <a:xfrm>
            <a:off x="553673" y="1159955"/>
            <a:ext cx="9965627" cy="3924809"/>
          </a:xfrm>
        </p:spPr>
        <p:txBody>
          <a:bodyPr lIns="45719" tIns="45720" rIns="45719" bIns="45720" anchor="t">
            <a:normAutofit/>
          </a:bodyPr>
          <a:lstStyle/>
          <a:p>
            <a:endParaRPr lang="en-US" sz="2200"/>
          </a:p>
          <a:p>
            <a:pPr marL="457200" indent="-457200">
              <a:lnSpc>
                <a:spcPct val="110000"/>
              </a:lnSpc>
              <a:spcBef>
                <a:spcPts val="1200"/>
              </a:spcBef>
              <a:buFont typeface="Arial" panose="020B0604020202020204" pitchFamily="34" charset="0"/>
              <a:buChar char="•"/>
            </a:pPr>
            <a:r>
              <a:rPr lang="en-US" sz="2800">
                <a:solidFill>
                  <a:schemeClr val="bg2">
                    <a:lumMod val="75000"/>
                  </a:schemeClr>
                </a:solidFill>
                <a:latin typeface="Public Sans SemiBold"/>
                <a:cs typeface="Arial"/>
              </a:rPr>
              <a:t>A collaborative leadership hub across the RCN </a:t>
            </a:r>
          </a:p>
          <a:p>
            <a:pPr marL="457200" indent="-457200">
              <a:lnSpc>
                <a:spcPct val="110000"/>
              </a:lnSpc>
              <a:spcBef>
                <a:spcPts val="1200"/>
              </a:spcBef>
              <a:buFont typeface="Arial" panose="020B0604020202020204" pitchFamily="34" charset="0"/>
              <a:buChar char="•"/>
            </a:pPr>
            <a:r>
              <a:rPr lang="en-US" sz="2800">
                <a:solidFill>
                  <a:schemeClr val="bg2">
                    <a:lumMod val="75000"/>
                  </a:schemeClr>
                </a:solidFill>
                <a:latin typeface="Public Sans SemiBold"/>
                <a:cs typeface="Arial"/>
              </a:rPr>
              <a:t>An interconnected suite of leadership development programmes with mentorship </a:t>
            </a:r>
          </a:p>
          <a:p>
            <a:pPr marL="457200" indent="-457200">
              <a:lnSpc>
                <a:spcPct val="110000"/>
              </a:lnSpc>
              <a:spcBef>
                <a:spcPts val="1200"/>
              </a:spcBef>
              <a:buFont typeface="Arial" panose="020B0604020202020204" pitchFamily="34" charset="0"/>
              <a:buChar char="•"/>
            </a:pPr>
            <a:r>
              <a:rPr lang="en-US" sz="2800">
                <a:solidFill>
                  <a:schemeClr val="bg2">
                    <a:lumMod val="75000"/>
                  </a:schemeClr>
                </a:solidFill>
                <a:latin typeface="Public Sans SemiBold"/>
                <a:cs typeface="Arial"/>
              </a:rPr>
              <a:t>A networked ecosystem for engagement, discussion and support </a:t>
            </a:r>
          </a:p>
          <a:p>
            <a:pPr marL="457200" indent="-457200">
              <a:lnSpc>
                <a:spcPct val="110000"/>
              </a:lnSpc>
              <a:spcBef>
                <a:spcPts val="1200"/>
              </a:spcBef>
              <a:buFont typeface="Arial" panose="020B0604020202020204" pitchFamily="34" charset="0"/>
              <a:buChar char="•"/>
            </a:pPr>
            <a:r>
              <a:rPr lang="en-US" sz="2800">
                <a:solidFill>
                  <a:schemeClr val="bg2">
                    <a:lumMod val="75000"/>
                  </a:schemeClr>
                </a:solidFill>
                <a:latin typeface="Public Sans SemiBold"/>
                <a:cs typeface="Arial"/>
              </a:rPr>
              <a:t>Research  - economic value of leadership development</a:t>
            </a:r>
          </a:p>
        </p:txBody>
      </p:sp>
    </p:spTree>
    <p:extLst>
      <p:ext uri="{BB962C8B-B14F-4D97-AF65-F5344CB8AC3E}">
        <p14:creationId xmlns:p14="http://schemas.microsoft.com/office/powerpoint/2010/main" val="28486215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1704647E-D2A8-7CFB-0C49-88485F0FB8EB}"/>
              </a:ext>
            </a:extLst>
          </p:cNvPr>
          <p:cNvSpPr txBox="1">
            <a:spLocks/>
          </p:cNvSpPr>
          <p:nvPr/>
        </p:nvSpPr>
        <p:spPr>
          <a:xfrm>
            <a:off x="425450" y="1305845"/>
            <a:ext cx="10567898" cy="46778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spcBef>
                <a:spcPts val="600"/>
              </a:spcBef>
              <a:spcAft>
                <a:spcPts val="600"/>
              </a:spcAft>
              <a:buClr>
                <a:srgbClr val="DA0042"/>
              </a:buClr>
              <a:buFont typeface="Arial" panose="020B0604020202020204" pitchFamily="34" charset="0"/>
              <a:buNone/>
            </a:pPr>
            <a:r>
              <a:rPr lang="en-GB" sz="2000" b="1" dirty="0">
                <a:solidFill>
                  <a:srgbClr val="004890"/>
                </a:solidFill>
                <a:latin typeface="Public Sans Light" pitchFamily="2" charset="0"/>
                <a:hlinkClick r:id="rId3">
                  <a:extLst>
                    <a:ext uri="{A12FA001-AC4F-418D-AE19-62706E023703}">
                      <ahyp:hlinkClr xmlns:ahyp="http://schemas.microsoft.com/office/drawing/2018/hyperlinkcolor" val="tx"/>
                    </a:ext>
                  </a:extLst>
                </a:hlinkClick>
              </a:rPr>
              <a:t>RCN Professional Services</a:t>
            </a:r>
            <a:r>
              <a:rPr lang="en-GB" sz="2000" dirty="0">
                <a:solidFill>
                  <a:srgbClr val="004890"/>
                </a:solidFill>
                <a:latin typeface="Public Sans Light" pitchFamily="2" charset="0"/>
              </a:rPr>
              <a:t> </a:t>
            </a:r>
          </a:p>
          <a:p>
            <a:pPr marL="0" indent="0">
              <a:lnSpc>
                <a:spcPts val="2600"/>
              </a:lnSpc>
              <a:spcBef>
                <a:spcPts val="600"/>
              </a:spcBef>
              <a:spcAft>
                <a:spcPts val="1800"/>
              </a:spcAft>
              <a:buClr>
                <a:srgbClr val="DA0042"/>
              </a:buClr>
              <a:buFont typeface="Arial" panose="020B0604020202020204" pitchFamily="34" charset="0"/>
              <a:buNone/>
            </a:pPr>
            <a:r>
              <a:rPr lang="en-GB" sz="2000" dirty="0">
                <a:latin typeface="Public Sans Light" pitchFamily="2" charset="0"/>
              </a:rPr>
              <a:t>Whether you are aiming to improve the culture of leadership within your workplace, enhance your professional skills, or empower your team to implement service innovation, the RCN offers a suite of programmes, courses, and services that will help you improve patient care and experience in the UK.</a:t>
            </a:r>
            <a:endParaRPr lang="en-GB" sz="2000" b="1" dirty="0">
              <a:solidFill>
                <a:srgbClr val="0563C1"/>
              </a:solidFill>
              <a:latin typeface="Public Sans Light" pitchFamily="2" charset="0"/>
              <a:hlinkClick r:id="" action="ppaction://noaction">
                <a:extLst>
                  <a:ext uri="{A12FA001-AC4F-418D-AE19-62706E023703}">
                    <ahyp:hlinkClr xmlns:ahyp="http://schemas.microsoft.com/office/drawing/2018/hyperlinkcolor" val="tx"/>
                  </a:ext>
                </a:extLst>
              </a:hlinkClick>
            </a:endParaRPr>
          </a:p>
          <a:p>
            <a:pPr marL="0" indent="0">
              <a:lnSpc>
                <a:spcPts val="2600"/>
              </a:lnSpc>
              <a:spcBef>
                <a:spcPts val="600"/>
              </a:spcBef>
              <a:spcAft>
                <a:spcPts val="600"/>
              </a:spcAft>
              <a:buClr>
                <a:srgbClr val="DA0042"/>
              </a:buClr>
              <a:buFont typeface="Arial" panose="020B0604020202020204" pitchFamily="34" charset="0"/>
              <a:buNone/>
            </a:pPr>
            <a:r>
              <a:rPr lang="en-GB" sz="2000" b="1" dirty="0">
                <a:solidFill>
                  <a:srgbClr val="004890"/>
                </a:solidFill>
                <a:latin typeface="Public Sans Light" pitchFamily="2" charset="0"/>
                <a:hlinkClick r:id="rId4">
                  <a:extLst>
                    <a:ext uri="{A12FA001-AC4F-418D-AE19-62706E023703}">
                      <ahyp:hlinkClr xmlns:ahyp="http://schemas.microsoft.com/office/drawing/2018/hyperlinkcolor" val="tx"/>
                    </a:ext>
                  </a:extLst>
                </a:hlinkClick>
              </a:rPr>
              <a:t>Forums</a:t>
            </a:r>
            <a:r>
              <a:rPr lang="en-GB" sz="2000" dirty="0">
                <a:latin typeface="Public Sans Light" pitchFamily="2" charset="0"/>
              </a:rPr>
              <a:t> </a:t>
            </a:r>
          </a:p>
          <a:p>
            <a:pPr marL="0" indent="0">
              <a:lnSpc>
                <a:spcPts val="2600"/>
              </a:lnSpc>
              <a:spcBef>
                <a:spcPts val="600"/>
              </a:spcBef>
              <a:spcAft>
                <a:spcPts val="600"/>
              </a:spcAft>
              <a:buClr>
                <a:srgbClr val="DA0042"/>
              </a:buClr>
              <a:buFont typeface="Arial" panose="020B0604020202020204" pitchFamily="34" charset="0"/>
              <a:buNone/>
            </a:pPr>
            <a:r>
              <a:rPr lang="en-GB" sz="2000" dirty="0">
                <a:latin typeface="Public Sans Light" pitchFamily="2" charset="0"/>
              </a:rPr>
              <a:t>Our member-led forums are the professional voice of the RCN. They serve a wide range of specialties across nursing and midwifery, and give members the opportunity to improve their practice and leadership. They also influence and help shape nursing and midwifery practice, education and research. RCN members can join forums at any time. </a:t>
            </a:r>
          </a:p>
        </p:txBody>
      </p:sp>
      <p:pic>
        <p:nvPicPr>
          <p:cNvPr id="5" name="Picture 4">
            <a:extLst>
              <a:ext uri="{FF2B5EF4-FFF2-40B4-BE49-F238E27FC236}">
                <a16:creationId xmlns:a16="http://schemas.microsoft.com/office/drawing/2014/main" id="{5954F0D8-EFB2-0214-C4CD-9B737D84B2E5}"/>
              </a:ext>
            </a:extLst>
          </p:cNvPr>
          <p:cNvPicPr>
            <a:picLocks noChangeAspect="1"/>
          </p:cNvPicPr>
          <p:nvPr/>
        </p:nvPicPr>
        <p:blipFill>
          <a:blip r:embed="rId5"/>
          <a:stretch>
            <a:fillRect/>
          </a:stretch>
        </p:blipFill>
        <p:spPr>
          <a:xfrm>
            <a:off x="0" y="6120384"/>
            <a:ext cx="12192000" cy="737616"/>
          </a:xfrm>
          <a:prstGeom prst="rect">
            <a:avLst/>
          </a:prstGeom>
        </p:spPr>
      </p:pic>
      <p:sp>
        <p:nvSpPr>
          <p:cNvPr id="8" name="Text Placeholder 1">
            <a:extLst>
              <a:ext uri="{FF2B5EF4-FFF2-40B4-BE49-F238E27FC236}">
                <a16:creationId xmlns:a16="http://schemas.microsoft.com/office/drawing/2014/main" id="{C27307CE-80F7-106A-9C70-AA4E96B78007}"/>
              </a:ext>
            </a:extLst>
          </p:cNvPr>
          <p:cNvSpPr>
            <a:spLocks noGrp="1"/>
          </p:cNvSpPr>
          <p:nvPr>
            <p:ph type="body" sz="quarter" idx="10"/>
          </p:nvPr>
        </p:nvSpPr>
        <p:spPr>
          <a:xfrm>
            <a:off x="425450" y="264319"/>
            <a:ext cx="9182100" cy="904875"/>
          </a:xfrm>
        </p:spPr>
        <p:txBody>
          <a:bodyPr/>
          <a:lstStyle/>
          <a:p>
            <a:r>
              <a:rPr lang="en-GB" sz="4000" b="1" dirty="0">
                <a:solidFill>
                  <a:srgbClr val="024289"/>
                </a:solidFill>
                <a:latin typeface="Montserrat" panose="00000500000000000000" pitchFamily="2" charset="0"/>
                <a:cs typeface="Arial" panose="020B0604020202020204" pitchFamily="34" charset="0"/>
              </a:rPr>
              <a:t>Learning and development</a:t>
            </a:r>
          </a:p>
        </p:txBody>
      </p:sp>
    </p:spTree>
    <p:extLst>
      <p:ext uri="{BB962C8B-B14F-4D97-AF65-F5344CB8AC3E}">
        <p14:creationId xmlns:p14="http://schemas.microsoft.com/office/powerpoint/2010/main" val="3601746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C3D95-684D-D5B2-EEB8-A67559031EA9}"/>
              </a:ext>
            </a:extLst>
          </p:cNvPr>
          <p:cNvSpPr>
            <a:spLocks noGrp="1"/>
          </p:cNvSpPr>
          <p:nvPr>
            <p:ph type="body" sz="quarter" idx="10"/>
          </p:nvPr>
        </p:nvSpPr>
        <p:spPr>
          <a:xfrm>
            <a:off x="425450" y="264319"/>
            <a:ext cx="9182100" cy="904875"/>
          </a:xfrm>
        </p:spPr>
        <p:txBody>
          <a:bodyPr/>
          <a:lstStyle/>
          <a:p>
            <a:r>
              <a:rPr lang="en-GB" sz="4000" b="1" dirty="0">
                <a:solidFill>
                  <a:srgbClr val="024289"/>
                </a:solidFill>
                <a:latin typeface="Montserrat" panose="00000500000000000000" pitchFamily="2" charset="0"/>
                <a:cs typeface="Arial" panose="020B0604020202020204" pitchFamily="34" charset="0"/>
              </a:rPr>
              <a:t>Learning and development</a:t>
            </a:r>
          </a:p>
        </p:txBody>
      </p:sp>
      <p:sp>
        <p:nvSpPr>
          <p:cNvPr id="4" name="Text Placeholder 6">
            <a:extLst>
              <a:ext uri="{FF2B5EF4-FFF2-40B4-BE49-F238E27FC236}">
                <a16:creationId xmlns:a16="http://schemas.microsoft.com/office/drawing/2014/main" id="{75D7BDF7-E6D1-2074-A1C9-4D1ECFDA78C8}"/>
              </a:ext>
            </a:extLst>
          </p:cNvPr>
          <p:cNvSpPr txBox="1">
            <a:spLocks/>
          </p:cNvSpPr>
          <p:nvPr/>
        </p:nvSpPr>
        <p:spPr>
          <a:xfrm>
            <a:off x="269738" y="2257881"/>
            <a:ext cx="5826262" cy="374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300"/>
              </a:spcBef>
              <a:spcAft>
                <a:spcPts val="300"/>
              </a:spcAft>
              <a:buClr>
                <a:srgbClr val="DA0042"/>
              </a:buClr>
            </a:pPr>
            <a:r>
              <a:rPr lang="en-GB" sz="1800" b="1" dirty="0">
                <a:solidFill>
                  <a:srgbClr val="004890"/>
                </a:solidFill>
                <a:latin typeface="Public Sans Light" pitchFamily="2" charset="0"/>
                <a:hlinkClick r:id="rId3">
                  <a:extLst>
                    <a:ext uri="{A12FA001-AC4F-418D-AE19-62706E023703}">
                      <ahyp:hlinkClr xmlns:ahyp="http://schemas.microsoft.com/office/drawing/2018/hyperlinkcolor" val="tx"/>
                    </a:ext>
                  </a:extLst>
                </a:hlinkClick>
              </a:rPr>
              <a:t>Online learning resources</a:t>
            </a:r>
            <a:r>
              <a:rPr lang="en-GB" sz="1800" b="1" dirty="0">
                <a:solidFill>
                  <a:srgbClr val="004890"/>
                </a:solidFill>
                <a:latin typeface="Public Sans Light" pitchFamily="2" charset="0"/>
              </a:rPr>
              <a:t> </a:t>
            </a:r>
            <a:endParaRPr lang="en-GB" sz="1800" dirty="0">
              <a:latin typeface="Public Sans Light" pitchFamily="2" charset="0"/>
            </a:endParaRPr>
          </a:p>
          <a:p>
            <a:pPr lvl="1">
              <a:lnSpc>
                <a:spcPts val="2600"/>
              </a:lnSpc>
              <a:spcBef>
                <a:spcPts val="300"/>
              </a:spcBef>
              <a:spcAft>
                <a:spcPts val="300"/>
              </a:spcAft>
              <a:buClr>
                <a:srgbClr val="DA0042"/>
              </a:buClr>
            </a:pPr>
            <a:r>
              <a:rPr lang="en-GB" sz="1800" dirty="0">
                <a:latin typeface="Public Sans Light" pitchFamily="2" charset="0"/>
              </a:rPr>
              <a:t>Bladder and Bowel Learning Resource</a:t>
            </a:r>
          </a:p>
          <a:p>
            <a:pPr lvl="1">
              <a:lnSpc>
                <a:spcPts val="2600"/>
              </a:lnSpc>
              <a:spcBef>
                <a:spcPts val="300"/>
              </a:spcBef>
              <a:spcAft>
                <a:spcPts val="300"/>
              </a:spcAft>
              <a:buClr>
                <a:srgbClr val="DA0042"/>
              </a:buClr>
            </a:pPr>
            <a:r>
              <a:rPr lang="en-GB" sz="1800" dirty="0">
                <a:latin typeface="Public Sans Light" pitchFamily="2" charset="0"/>
              </a:rPr>
              <a:t>Diabetes essentials</a:t>
            </a:r>
          </a:p>
          <a:p>
            <a:pPr lvl="1">
              <a:lnSpc>
                <a:spcPts val="2600"/>
              </a:lnSpc>
              <a:spcBef>
                <a:spcPts val="300"/>
              </a:spcBef>
              <a:spcAft>
                <a:spcPts val="300"/>
              </a:spcAft>
              <a:buClr>
                <a:srgbClr val="DA0042"/>
              </a:buClr>
            </a:pPr>
            <a:r>
              <a:rPr lang="en-GB" sz="1800" dirty="0">
                <a:latin typeface="Public Sans Light" pitchFamily="2" charset="0"/>
              </a:rPr>
              <a:t>Medicines management</a:t>
            </a:r>
          </a:p>
          <a:p>
            <a:pPr>
              <a:lnSpc>
                <a:spcPct val="150000"/>
              </a:lnSpc>
              <a:spcBef>
                <a:spcPts val="300"/>
              </a:spcBef>
              <a:spcAft>
                <a:spcPts val="300"/>
              </a:spcAft>
              <a:buClr>
                <a:srgbClr val="DA0042"/>
              </a:buClr>
            </a:pPr>
            <a:r>
              <a:rPr lang="en-GB" sz="1800" b="1" dirty="0">
                <a:solidFill>
                  <a:srgbClr val="004890"/>
                </a:solidFill>
                <a:latin typeface="Public Sans Light" pitchFamily="2" charset="0"/>
                <a:hlinkClick r:id="rId4">
                  <a:extLst>
                    <a:ext uri="{A12FA001-AC4F-418D-AE19-62706E023703}">
                      <ahyp:hlinkClr xmlns:ahyp="http://schemas.microsoft.com/office/drawing/2018/hyperlinkcolor" val="tx"/>
                    </a:ext>
                  </a:extLst>
                </a:hlinkClick>
              </a:rPr>
              <a:t>Bite-sized online learning courses</a:t>
            </a:r>
            <a:r>
              <a:rPr lang="en-GB" sz="1800" b="1" dirty="0">
                <a:latin typeface="Public Sans Light" pitchFamily="2" charset="0"/>
              </a:rPr>
              <a:t> </a:t>
            </a:r>
            <a:endParaRPr lang="en-GB" sz="1800" dirty="0">
              <a:latin typeface="Public Sans Light" pitchFamily="2" charset="0"/>
            </a:endParaRPr>
          </a:p>
          <a:p>
            <a:pPr lvl="1">
              <a:lnSpc>
                <a:spcPts val="2600"/>
              </a:lnSpc>
              <a:spcBef>
                <a:spcPts val="300"/>
              </a:spcBef>
              <a:spcAft>
                <a:spcPts val="300"/>
              </a:spcAft>
              <a:buClr>
                <a:srgbClr val="DA0042"/>
              </a:buClr>
            </a:pPr>
            <a:r>
              <a:rPr lang="en-GB" sz="1800" dirty="0">
                <a:latin typeface="Public Sans Light" pitchFamily="2" charset="0"/>
              </a:rPr>
              <a:t>RCN First Steps</a:t>
            </a:r>
          </a:p>
          <a:p>
            <a:pPr lvl="1">
              <a:lnSpc>
                <a:spcPts val="2600"/>
              </a:lnSpc>
              <a:spcBef>
                <a:spcPts val="300"/>
              </a:spcBef>
              <a:spcAft>
                <a:spcPts val="300"/>
              </a:spcAft>
              <a:buClr>
                <a:srgbClr val="DA0042"/>
              </a:buClr>
            </a:pPr>
            <a:r>
              <a:rPr lang="en-GB" sz="1800" dirty="0">
                <a:latin typeface="Public Sans Light" pitchFamily="2" charset="0"/>
              </a:rPr>
              <a:t>Every Nurse an </a:t>
            </a:r>
            <a:r>
              <a:rPr lang="en-GB" sz="1800" dirty="0" err="1">
                <a:latin typeface="Public Sans Light" pitchFamily="2" charset="0"/>
              </a:rPr>
              <a:t>eNurse</a:t>
            </a:r>
            <a:endParaRPr lang="en-GB" sz="1800" dirty="0">
              <a:latin typeface="Public Sans Light" pitchFamily="2" charset="0"/>
            </a:endParaRPr>
          </a:p>
          <a:p>
            <a:pPr lvl="1">
              <a:lnSpc>
                <a:spcPts val="2600"/>
              </a:lnSpc>
              <a:spcBef>
                <a:spcPts val="300"/>
              </a:spcBef>
              <a:spcAft>
                <a:spcPts val="300"/>
              </a:spcAft>
              <a:buClr>
                <a:srgbClr val="DA0042"/>
              </a:buClr>
            </a:pPr>
            <a:r>
              <a:rPr lang="en-GB" sz="1800" dirty="0">
                <a:latin typeface="Public Sans Light" pitchFamily="2" charset="0"/>
              </a:rPr>
              <a:t>End of Life Care and Wellbeing for the Nursing and Midwifery Workforce.</a:t>
            </a:r>
          </a:p>
          <a:p>
            <a:pPr marL="0" indent="0">
              <a:lnSpc>
                <a:spcPts val="2600"/>
              </a:lnSpc>
              <a:spcBef>
                <a:spcPts val="300"/>
              </a:spcBef>
              <a:spcAft>
                <a:spcPts val="300"/>
              </a:spcAft>
              <a:buClr>
                <a:srgbClr val="DA0042"/>
              </a:buClr>
              <a:buFont typeface="Arial" panose="020B0604020202020204" pitchFamily="34" charset="0"/>
              <a:buNone/>
            </a:pPr>
            <a:endParaRPr lang="en-GB" sz="1800" dirty="0">
              <a:latin typeface="Public Sans Light" pitchFamily="2" charset="0"/>
            </a:endParaRPr>
          </a:p>
        </p:txBody>
      </p:sp>
      <p:pic>
        <p:nvPicPr>
          <p:cNvPr id="5" name="Picture 4">
            <a:extLst>
              <a:ext uri="{FF2B5EF4-FFF2-40B4-BE49-F238E27FC236}">
                <a16:creationId xmlns:a16="http://schemas.microsoft.com/office/drawing/2014/main" id="{85C0E5CC-F197-44F6-1F6C-1A9B331D3438}"/>
              </a:ext>
            </a:extLst>
          </p:cNvPr>
          <p:cNvPicPr>
            <a:picLocks noChangeAspect="1"/>
          </p:cNvPicPr>
          <p:nvPr/>
        </p:nvPicPr>
        <p:blipFill>
          <a:blip r:embed="rId5"/>
          <a:stretch>
            <a:fillRect/>
          </a:stretch>
        </p:blipFill>
        <p:spPr>
          <a:xfrm>
            <a:off x="0" y="6120384"/>
            <a:ext cx="12192000" cy="737616"/>
          </a:xfrm>
          <a:prstGeom prst="rect">
            <a:avLst/>
          </a:prstGeom>
        </p:spPr>
      </p:pic>
      <p:sp>
        <p:nvSpPr>
          <p:cNvPr id="3" name="Text Placeholder 6">
            <a:extLst>
              <a:ext uri="{FF2B5EF4-FFF2-40B4-BE49-F238E27FC236}">
                <a16:creationId xmlns:a16="http://schemas.microsoft.com/office/drawing/2014/main" id="{D473D1D3-50FD-5374-3269-DDA0967DF4BB}"/>
              </a:ext>
            </a:extLst>
          </p:cNvPr>
          <p:cNvSpPr txBox="1">
            <a:spLocks/>
          </p:cNvSpPr>
          <p:nvPr/>
        </p:nvSpPr>
        <p:spPr>
          <a:xfrm>
            <a:off x="6450275" y="2257881"/>
            <a:ext cx="4890273" cy="2895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300"/>
              </a:spcBef>
              <a:spcAft>
                <a:spcPts val="300"/>
              </a:spcAft>
              <a:buClr>
                <a:srgbClr val="DA0042"/>
              </a:buClr>
            </a:pPr>
            <a:r>
              <a:rPr lang="en-GB" sz="1800" b="1" dirty="0">
                <a:solidFill>
                  <a:srgbClr val="004890"/>
                </a:solidFill>
                <a:latin typeface="Public Sans Light" pitchFamily="2" charset="0"/>
                <a:hlinkClick r:id="rId6">
                  <a:extLst>
                    <a:ext uri="{A12FA001-AC4F-418D-AE19-62706E023703}">
                      <ahyp:hlinkClr xmlns:ahyp="http://schemas.microsoft.com/office/drawing/2018/hyperlinkcolor" val="tx"/>
                    </a:ext>
                  </a:extLst>
                </a:hlinkClick>
              </a:rPr>
              <a:t>CPD Courses with academic credits </a:t>
            </a:r>
            <a:endParaRPr lang="en-GB" sz="1800" dirty="0">
              <a:latin typeface="Public Sans Light" pitchFamily="2" charset="0"/>
            </a:endParaRPr>
          </a:p>
          <a:p>
            <a:pPr lvl="1">
              <a:lnSpc>
                <a:spcPts val="2600"/>
              </a:lnSpc>
              <a:spcBef>
                <a:spcPts val="300"/>
              </a:spcBef>
              <a:spcAft>
                <a:spcPts val="300"/>
              </a:spcAft>
              <a:buClr>
                <a:srgbClr val="DA0042"/>
              </a:buClr>
            </a:pPr>
            <a:r>
              <a:rPr lang="en-GB" sz="1800" dirty="0">
                <a:latin typeface="Public Sans Light" pitchFamily="2" charset="0"/>
              </a:rPr>
              <a:t>RCN Infection Prevention and Control Programme (IPC)</a:t>
            </a:r>
          </a:p>
          <a:p>
            <a:pPr lvl="1">
              <a:lnSpc>
                <a:spcPts val="2600"/>
              </a:lnSpc>
              <a:spcBef>
                <a:spcPts val="300"/>
              </a:spcBef>
              <a:spcAft>
                <a:spcPts val="300"/>
              </a:spcAft>
              <a:buClr>
                <a:srgbClr val="DA0042"/>
              </a:buClr>
            </a:pPr>
            <a:endParaRPr lang="en-GB" sz="1800" dirty="0">
              <a:latin typeface="Public Sans Light" pitchFamily="2" charset="0"/>
            </a:endParaRPr>
          </a:p>
          <a:p>
            <a:pPr marL="0" indent="0">
              <a:lnSpc>
                <a:spcPts val="2600"/>
              </a:lnSpc>
              <a:spcBef>
                <a:spcPts val="300"/>
              </a:spcBef>
              <a:spcAft>
                <a:spcPts val="300"/>
              </a:spcAft>
              <a:buClr>
                <a:srgbClr val="DA0042"/>
              </a:buClr>
              <a:buFont typeface="Arial" panose="020B0604020202020204" pitchFamily="34" charset="0"/>
              <a:buNone/>
            </a:pPr>
            <a:endParaRPr lang="en-GB" sz="1800" dirty="0">
              <a:latin typeface="Public Sans Light" pitchFamily="2" charset="0"/>
            </a:endParaRPr>
          </a:p>
        </p:txBody>
      </p:sp>
      <p:sp>
        <p:nvSpPr>
          <p:cNvPr id="6" name="Text Placeholder 6">
            <a:extLst>
              <a:ext uri="{FF2B5EF4-FFF2-40B4-BE49-F238E27FC236}">
                <a16:creationId xmlns:a16="http://schemas.microsoft.com/office/drawing/2014/main" id="{88AA819B-BA54-A0BC-03C1-CADCCC61E5E3}"/>
              </a:ext>
            </a:extLst>
          </p:cNvPr>
          <p:cNvSpPr txBox="1">
            <a:spLocks/>
          </p:cNvSpPr>
          <p:nvPr/>
        </p:nvSpPr>
        <p:spPr>
          <a:xfrm>
            <a:off x="307203" y="1017761"/>
            <a:ext cx="11577593" cy="1118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spcBef>
                <a:spcPts val="300"/>
              </a:spcBef>
              <a:spcAft>
                <a:spcPts val="300"/>
              </a:spcAft>
              <a:buClr>
                <a:srgbClr val="DA0042"/>
              </a:buClr>
              <a:buFont typeface="Arial" panose="020B0604020202020204" pitchFamily="34" charset="0"/>
              <a:buNone/>
            </a:pPr>
            <a:r>
              <a:rPr lang="en-GB" sz="1800" dirty="0">
                <a:latin typeface="Public Sans Light" pitchFamily="2" charset="0"/>
              </a:rPr>
              <a:t>RCN members have access to a wide range of learning resources, courses and professional development opportunities to support continuing professional development. Alongside our learning offers, you will have access to clinical advice, publications, guidance and standards, all accessed via RCN Learn. </a:t>
            </a:r>
          </a:p>
        </p:txBody>
      </p:sp>
    </p:spTree>
    <p:extLst>
      <p:ext uri="{BB962C8B-B14F-4D97-AF65-F5344CB8AC3E}">
        <p14:creationId xmlns:p14="http://schemas.microsoft.com/office/powerpoint/2010/main" val="137917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03FAB3-CA96-483B-E539-39C1773BCDA5}"/>
              </a:ext>
            </a:extLst>
          </p:cNvPr>
          <p:cNvPicPr>
            <a:picLocks noChangeAspect="1"/>
          </p:cNvPicPr>
          <p:nvPr/>
        </p:nvPicPr>
        <p:blipFill>
          <a:blip r:embed="rId3"/>
          <a:stretch>
            <a:fillRect/>
          </a:stretch>
        </p:blipFill>
        <p:spPr>
          <a:xfrm>
            <a:off x="0" y="6120384"/>
            <a:ext cx="12192000" cy="737616"/>
          </a:xfrm>
          <a:prstGeom prst="rect">
            <a:avLst/>
          </a:prstGeom>
        </p:spPr>
      </p:pic>
      <p:pic>
        <p:nvPicPr>
          <p:cNvPr id="8" name="Picture 7">
            <a:extLst>
              <a:ext uri="{FF2B5EF4-FFF2-40B4-BE49-F238E27FC236}">
                <a16:creationId xmlns:a16="http://schemas.microsoft.com/office/drawing/2014/main" id="{E38C5C11-3F57-BD8E-C843-5B0997437B2E}"/>
              </a:ext>
            </a:extLst>
          </p:cNvPr>
          <p:cNvPicPr/>
          <p:nvPr/>
        </p:nvPicPr>
        <p:blipFill>
          <a:blip r:embed="rId4"/>
          <a:stretch>
            <a:fillRect/>
          </a:stretch>
        </p:blipFill>
        <p:spPr>
          <a:xfrm>
            <a:off x="9837004" y="1748024"/>
            <a:ext cx="1866902" cy="2563543"/>
          </a:xfrm>
          <a:prstGeom prst="rect">
            <a:avLst/>
          </a:prstGeom>
        </p:spPr>
      </p:pic>
      <p:pic>
        <p:nvPicPr>
          <p:cNvPr id="9" name="Picture 8">
            <a:extLst>
              <a:ext uri="{FF2B5EF4-FFF2-40B4-BE49-F238E27FC236}">
                <a16:creationId xmlns:a16="http://schemas.microsoft.com/office/drawing/2014/main" id="{B43E9133-1E20-947C-800B-0020AE8801F4}"/>
              </a:ext>
            </a:extLst>
          </p:cNvPr>
          <p:cNvPicPr/>
          <p:nvPr/>
        </p:nvPicPr>
        <p:blipFill>
          <a:blip r:embed="rId5"/>
          <a:stretch>
            <a:fillRect/>
          </a:stretch>
        </p:blipFill>
        <p:spPr>
          <a:xfrm>
            <a:off x="9322938" y="3225952"/>
            <a:ext cx="1993903" cy="2673506"/>
          </a:xfrm>
          <a:prstGeom prst="rect">
            <a:avLst/>
          </a:prstGeom>
        </p:spPr>
      </p:pic>
      <p:sp>
        <p:nvSpPr>
          <p:cNvPr id="10" name="Text Placeholder 1">
            <a:extLst>
              <a:ext uri="{FF2B5EF4-FFF2-40B4-BE49-F238E27FC236}">
                <a16:creationId xmlns:a16="http://schemas.microsoft.com/office/drawing/2014/main" id="{F5335F08-7B06-0652-8944-47DE49828D56}"/>
              </a:ext>
            </a:extLst>
          </p:cNvPr>
          <p:cNvSpPr>
            <a:spLocks noGrp="1"/>
          </p:cNvSpPr>
          <p:nvPr>
            <p:ph type="body" sz="quarter" idx="10"/>
          </p:nvPr>
        </p:nvSpPr>
        <p:spPr>
          <a:xfrm>
            <a:off x="425450" y="264319"/>
            <a:ext cx="9182100" cy="904875"/>
          </a:xfrm>
        </p:spPr>
        <p:txBody>
          <a:bodyPr/>
          <a:lstStyle/>
          <a:p>
            <a:r>
              <a:rPr lang="en-GB" sz="4000" b="1" dirty="0">
                <a:solidFill>
                  <a:srgbClr val="024289"/>
                </a:solidFill>
                <a:latin typeface="Montserrat" panose="00000500000000000000" pitchFamily="2" charset="0"/>
                <a:cs typeface="Arial" panose="020B0604020202020204" pitchFamily="34" charset="0"/>
              </a:rPr>
              <a:t>Learning and development</a:t>
            </a:r>
          </a:p>
        </p:txBody>
      </p:sp>
      <p:sp>
        <p:nvSpPr>
          <p:cNvPr id="2" name="Text Placeholder 6">
            <a:extLst>
              <a:ext uri="{FF2B5EF4-FFF2-40B4-BE49-F238E27FC236}">
                <a16:creationId xmlns:a16="http://schemas.microsoft.com/office/drawing/2014/main" id="{EB33CC98-007D-F1E5-F9F6-0B41C225C4F0}"/>
              </a:ext>
            </a:extLst>
          </p:cNvPr>
          <p:cNvSpPr txBox="1">
            <a:spLocks/>
          </p:cNvSpPr>
          <p:nvPr/>
        </p:nvSpPr>
        <p:spPr>
          <a:xfrm>
            <a:off x="425450" y="1257848"/>
            <a:ext cx="8401050" cy="34403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600"/>
              </a:lnSpc>
              <a:spcBef>
                <a:spcPts val="600"/>
              </a:spcBef>
              <a:spcAft>
                <a:spcPts val="600"/>
              </a:spcAft>
              <a:buClr>
                <a:srgbClr val="DA0042"/>
              </a:buClr>
              <a:buFont typeface="Arial" panose="020B0604020202020204" pitchFamily="34" charset="0"/>
              <a:buNone/>
            </a:pPr>
            <a:r>
              <a:rPr lang="en-GB" sz="1800" b="1" dirty="0">
                <a:solidFill>
                  <a:srgbClr val="004890"/>
                </a:solidFill>
                <a:latin typeface="Public Sans Light" pitchFamily="2" charset="0"/>
                <a:hlinkClick r:id="rId6">
                  <a:extLst>
                    <a:ext uri="{A12FA001-AC4F-418D-AE19-62706E023703}">
                      <ahyp:hlinkClr xmlns:ahyp="http://schemas.microsoft.com/office/drawing/2018/hyperlinkcolor" val="tx"/>
                    </a:ext>
                  </a:extLst>
                </a:hlinkClick>
              </a:rPr>
              <a:t>Publications</a:t>
            </a:r>
            <a:r>
              <a:rPr lang="en-GB" sz="1800" dirty="0">
                <a:latin typeface="Public Sans Light" pitchFamily="2" charset="0"/>
              </a:rPr>
              <a:t> </a:t>
            </a:r>
          </a:p>
          <a:p>
            <a:pPr marL="0" indent="0">
              <a:lnSpc>
                <a:spcPts val="2600"/>
              </a:lnSpc>
              <a:spcBef>
                <a:spcPts val="600"/>
              </a:spcBef>
              <a:spcAft>
                <a:spcPts val="600"/>
              </a:spcAft>
              <a:buClr>
                <a:srgbClr val="DA0042"/>
              </a:buClr>
              <a:buFont typeface="Arial" panose="020B0604020202020204" pitchFamily="34" charset="0"/>
              <a:buNone/>
            </a:pPr>
            <a:r>
              <a:rPr lang="en-GB" sz="1600" dirty="0">
                <a:latin typeface="Public Sans Light" pitchFamily="2" charset="0"/>
              </a:rPr>
              <a:t>RCN members have access to a wide range of publications to help develop practice and improve patient care, including record keeping, and accountability and delegation. They can be downloaded </a:t>
            </a:r>
            <a:r>
              <a:rPr lang="en-GB" sz="1600" b="1" dirty="0">
                <a:solidFill>
                  <a:srgbClr val="004288"/>
                </a:solidFill>
                <a:latin typeface="Public Sans Light" pitchFamily="2" charset="0"/>
              </a:rPr>
              <a:t>free</a:t>
            </a:r>
            <a:r>
              <a:rPr lang="en-GB" sz="1600" dirty="0">
                <a:latin typeface="Public Sans Light" pitchFamily="2" charset="0"/>
              </a:rPr>
              <a:t> of charge.</a:t>
            </a:r>
            <a:endParaRPr lang="en-GB" sz="1600" b="1" dirty="0">
              <a:solidFill>
                <a:srgbClr val="004288"/>
              </a:solidFill>
              <a:latin typeface="Public Sans Light" pitchFamily="2" charset="0"/>
            </a:endParaRPr>
          </a:p>
          <a:p>
            <a:pPr marL="0" indent="0">
              <a:lnSpc>
                <a:spcPts val="2600"/>
              </a:lnSpc>
              <a:spcBef>
                <a:spcPts val="600"/>
              </a:spcBef>
              <a:spcAft>
                <a:spcPts val="600"/>
              </a:spcAft>
              <a:buClr>
                <a:srgbClr val="DA0042"/>
              </a:buClr>
              <a:buFont typeface="Arial" panose="020B0604020202020204" pitchFamily="34" charset="0"/>
              <a:buNone/>
            </a:pPr>
            <a:r>
              <a:rPr lang="en-GB" sz="1800" b="1" dirty="0">
                <a:solidFill>
                  <a:srgbClr val="004890"/>
                </a:solidFill>
                <a:latin typeface="Public Sans Light" pitchFamily="2" charset="0"/>
                <a:hlinkClick r:id="rId7">
                  <a:extLst>
                    <a:ext uri="{A12FA001-AC4F-418D-AE19-62706E023703}">
                      <ahyp:hlinkClr xmlns:ahyp="http://schemas.microsoft.com/office/drawing/2018/hyperlinkcolor" val="tx"/>
                    </a:ext>
                  </a:extLst>
                </a:hlinkClick>
              </a:rPr>
              <a:t>Events</a:t>
            </a:r>
            <a:r>
              <a:rPr lang="en-GB" sz="1800" b="1" dirty="0">
                <a:solidFill>
                  <a:srgbClr val="004890"/>
                </a:solidFill>
                <a:latin typeface="Public Sans Light" pitchFamily="2" charset="0"/>
              </a:rPr>
              <a:t> </a:t>
            </a:r>
          </a:p>
          <a:p>
            <a:pPr marL="0" indent="0">
              <a:lnSpc>
                <a:spcPts val="2600"/>
              </a:lnSpc>
              <a:spcBef>
                <a:spcPts val="600"/>
              </a:spcBef>
              <a:spcAft>
                <a:spcPts val="600"/>
              </a:spcAft>
              <a:buClr>
                <a:srgbClr val="DA0042"/>
              </a:buClr>
              <a:buFont typeface="Arial" panose="020B0604020202020204" pitchFamily="34" charset="0"/>
              <a:buNone/>
            </a:pPr>
            <a:r>
              <a:rPr lang="en-GB" sz="1600" dirty="0">
                <a:latin typeface="Public Sans Light" pitchFamily="2" charset="0"/>
              </a:rPr>
              <a:t>Each year we organise a UK-wide programme of professional conferences and events. </a:t>
            </a:r>
          </a:p>
          <a:p>
            <a:pPr marL="0" indent="0">
              <a:lnSpc>
                <a:spcPts val="2600"/>
              </a:lnSpc>
              <a:spcBef>
                <a:spcPts val="600"/>
              </a:spcBef>
              <a:spcAft>
                <a:spcPts val="600"/>
              </a:spcAft>
              <a:buClr>
                <a:srgbClr val="DA0042"/>
              </a:buClr>
              <a:buFont typeface="Arial" panose="020B0604020202020204" pitchFamily="34" charset="0"/>
              <a:buNone/>
            </a:pPr>
            <a:r>
              <a:rPr lang="en-GB" sz="1600" dirty="0">
                <a:latin typeface="Public Sans Light" pitchFamily="2" charset="0"/>
              </a:rPr>
              <a:t>There are also a range of events organised by your local branch or RCN office. </a:t>
            </a:r>
          </a:p>
          <a:p>
            <a:pPr marL="0" indent="0">
              <a:lnSpc>
                <a:spcPts val="2600"/>
              </a:lnSpc>
              <a:spcBef>
                <a:spcPts val="600"/>
              </a:spcBef>
              <a:spcAft>
                <a:spcPts val="600"/>
              </a:spcAft>
              <a:buClr>
                <a:srgbClr val="DA0042"/>
              </a:buClr>
              <a:buFont typeface="Arial" panose="020B0604020202020204" pitchFamily="34" charset="0"/>
              <a:buNone/>
            </a:pPr>
            <a:r>
              <a:rPr lang="en-GB" sz="1600" dirty="0">
                <a:latin typeface="Public Sans Light" pitchFamily="2" charset="0"/>
              </a:rPr>
              <a:t>Find our more at </a:t>
            </a:r>
            <a:r>
              <a:rPr lang="en-GB" sz="1600" u="sng" dirty="0">
                <a:solidFill>
                  <a:srgbClr val="1F3864"/>
                </a:solidFill>
                <a:effectLst/>
                <a:latin typeface="Public Sans Light" pitchFamily="2" charset="0"/>
                <a:ea typeface="Calibri" panose="020F0502020204030204" pitchFamily="34" charset="0"/>
                <a:cs typeface="Calibri" panose="020F0502020204030204" pitchFamily="34" charset="0"/>
                <a:hlinkClick r:id="rId8"/>
              </a:rPr>
              <a:t>rcn.org.uk/events</a:t>
            </a:r>
            <a:endParaRPr lang="en-GB" sz="1600" dirty="0">
              <a:latin typeface="Public Sans Light" pitchFamily="2" charset="0"/>
            </a:endParaRPr>
          </a:p>
          <a:p>
            <a:pPr marL="0" indent="0">
              <a:lnSpc>
                <a:spcPts val="2600"/>
              </a:lnSpc>
              <a:spcBef>
                <a:spcPts val="600"/>
              </a:spcBef>
              <a:spcAft>
                <a:spcPts val="600"/>
              </a:spcAft>
              <a:buClr>
                <a:srgbClr val="DA0042"/>
              </a:buClr>
              <a:buFont typeface="Arial" panose="020B0604020202020204" pitchFamily="34" charset="0"/>
              <a:buNone/>
            </a:pPr>
            <a:r>
              <a:rPr lang="en-GB" sz="1600" dirty="0">
                <a:latin typeface="Public Sans Light" pitchFamily="2" charset="0"/>
              </a:rPr>
              <a:t>The RCN’s flagship member event is the annual RCN Congress. See </a:t>
            </a:r>
            <a:r>
              <a:rPr lang="en-GB" sz="1600" dirty="0">
                <a:latin typeface="Public Sans Light" pitchFamily="2" charset="0"/>
                <a:hlinkClick r:id="rId9"/>
              </a:rPr>
              <a:t>rcn.org.uk/Congress</a:t>
            </a:r>
            <a:r>
              <a:rPr lang="en-GB" sz="1600" dirty="0">
                <a:latin typeface="Public Sans Light" pitchFamily="2" charset="0"/>
              </a:rPr>
              <a:t> for more details. </a:t>
            </a:r>
          </a:p>
        </p:txBody>
      </p:sp>
    </p:spTree>
    <p:extLst>
      <p:ext uri="{BB962C8B-B14F-4D97-AF65-F5344CB8AC3E}">
        <p14:creationId xmlns:p14="http://schemas.microsoft.com/office/powerpoint/2010/main" val="8885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460BEB-815B-FC22-7932-99DF9C0F6399}"/>
              </a:ext>
            </a:extLst>
          </p:cNvPr>
          <p:cNvSpPr>
            <a:spLocks noGrp="1"/>
          </p:cNvSpPr>
          <p:nvPr>
            <p:ph type="body" sz="quarter" idx="10"/>
          </p:nvPr>
        </p:nvSpPr>
        <p:spPr>
          <a:xfrm>
            <a:off x="425450" y="264319"/>
            <a:ext cx="9182100" cy="904875"/>
          </a:xfrm>
        </p:spPr>
        <p:txBody>
          <a:bodyPr>
            <a:normAutofit lnSpcReduction="10000"/>
          </a:bodyPr>
          <a:lstStyle/>
          <a:p>
            <a:r>
              <a:rPr lang="en-US" dirty="0">
                <a:solidFill>
                  <a:srgbClr val="024289"/>
                </a:solidFill>
              </a:rPr>
              <a:t>RCN guidance for internationally educated nursing staff (IENS)</a:t>
            </a:r>
            <a:endParaRPr lang="en-GB" dirty="0">
              <a:solidFill>
                <a:srgbClr val="024289"/>
              </a:solidFill>
            </a:endParaRPr>
          </a:p>
        </p:txBody>
      </p:sp>
      <p:pic>
        <p:nvPicPr>
          <p:cNvPr id="6" name="Picture 5">
            <a:extLst>
              <a:ext uri="{FF2B5EF4-FFF2-40B4-BE49-F238E27FC236}">
                <a16:creationId xmlns:a16="http://schemas.microsoft.com/office/drawing/2014/main" id="{90F90698-6006-41A3-C0D2-D9418B7A0819}"/>
              </a:ext>
            </a:extLst>
          </p:cNvPr>
          <p:cNvPicPr>
            <a:picLocks noChangeAspect="1"/>
          </p:cNvPicPr>
          <p:nvPr/>
        </p:nvPicPr>
        <p:blipFill>
          <a:blip r:embed="rId3"/>
          <a:stretch>
            <a:fillRect/>
          </a:stretch>
        </p:blipFill>
        <p:spPr>
          <a:xfrm>
            <a:off x="0" y="6120384"/>
            <a:ext cx="12192000" cy="737616"/>
          </a:xfrm>
          <a:prstGeom prst="rect">
            <a:avLst/>
          </a:prstGeom>
        </p:spPr>
      </p:pic>
      <p:sp>
        <p:nvSpPr>
          <p:cNvPr id="3" name="Text Placeholder 3">
            <a:extLst>
              <a:ext uri="{FF2B5EF4-FFF2-40B4-BE49-F238E27FC236}">
                <a16:creationId xmlns:a16="http://schemas.microsoft.com/office/drawing/2014/main" id="{C5E92E60-D70C-4C1C-E2AC-A260FBDBE464}"/>
              </a:ext>
            </a:extLst>
          </p:cNvPr>
          <p:cNvSpPr>
            <a:spLocks noGrp="1"/>
          </p:cNvSpPr>
          <p:nvPr/>
        </p:nvSpPr>
        <p:spPr>
          <a:xfrm>
            <a:off x="291902" y="1643335"/>
            <a:ext cx="9774665" cy="47097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Public Sans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International nursing members working in the UK</a:t>
            </a:r>
          </a:p>
          <a:p>
            <a:pPr marL="457200" lvl="1" indent="0">
              <a:buNone/>
            </a:pPr>
            <a:r>
              <a:rPr lang="en-GB" sz="2000" dirty="0">
                <a:latin typeface="Public Sans Light" pitchFamily="2" charset="0"/>
                <a:hlinkClick r:id="rId4">
                  <a:extLst>
                    <a:ext uri="{A12FA001-AC4F-418D-AE19-62706E023703}">
                      <ahyp:hlinkClr xmlns:ahyp="http://schemas.microsoft.com/office/drawing/2018/hyperlinkcolor" val="tx"/>
                    </a:ext>
                  </a:extLst>
                </a:hlinkClick>
              </a:rPr>
              <a:t>@</a:t>
            </a:r>
            <a:r>
              <a:rPr lang="en-GB" sz="2000" dirty="0">
                <a:solidFill>
                  <a:srgbClr val="0563C1"/>
                </a:solidFill>
                <a:latin typeface="Public Sans Light" pitchFamily="2" charset="0"/>
                <a:hlinkClick r:id="rId4">
                  <a:extLst>
                    <a:ext uri="{A12FA001-AC4F-418D-AE19-62706E023703}">
                      <ahyp:hlinkClr xmlns:ahyp="http://schemas.microsoft.com/office/drawing/2018/hyperlinkcolor" val="tx"/>
                    </a:ext>
                  </a:extLst>
                </a:hlinkClick>
              </a:rPr>
              <a:t> International Nurses | Royal College of Nursing (rcn.org.uk)</a:t>
            </a:r>
            <a:endParaRPr lang="en-GB" sz="2000" dirty="0">
              <a:latin typeface="Public Sans Light" pitchFamily="2" charset="0"/>
            </a:endParaRPr>
          </a:p>
          <a:p>
            <a:pPr marL="457200" lvl="1" indent="0">
              <a:buNone/>
            </a:pPr>
            <a:endParaRPr lang="en-GB" sz="2000" dirty="0">
              <a:latin typeface="Public Sans Light" pitchFamily="2" charset="0"/>
            </a:endParaRPr>
          </a:p>
          <a:p>
            <a:r>
              <a:rPr lang="en-GB" sz="2000" dirty="0"/>
              <a:t>International nurses planning to come and work in the UK</a:t>
            </a:r>
          </a:p>
          <a:p>
            <a:pPr marL="457200" lvl="1" indent="0">
              <a:buNone/>
            </a:pPr>
            <a:r>
              <a:rPr lang="en-GB" sz="2000" dirty="0">
                <a:solidFill>
                  <a:srgbClr val="0563C1"/>
                </a:solidFill>
                <a:latin typeface="Public Sans Light" pitchFamily="2" charset="0"/>
                <a:hlinkClick r:id="rId5">
                  <a:extLst>
                    <a:ext uri="{A12FA001-AC4F-418D-AE19-62706E023703}">
                      <ahyp:hlinkClr xmlns:ahyp="http://schemas.microsoft.com/office/drawing/2018/hyperlinkcolor" val="tx"/>
                    </a:ext>
                  </a:extLst>
                </a:hlinkClick>
              </a:rPr>
              <a:t>Information for overseas nursing staff and students coming to the UK </a:t>
            </a:r>
            <a:endParaRPr lang="en-GB" sz="2000" dirty="0">
              <a:latin typeface="Public Sans Light" pitchFamily="2" charset="0"/>
            </a:endParaRPr>
          </a:p>
          <a:p>
            <a:pPr marL="457200" lvl="1" indent="0">
              <a:buNone/>
            </a:pPr>
            <a:endParaRPr lang="en-GB" sz="2000" dirty="0">
              <a:latin typeface="Public Sans Light" pitchFamily="2" charset="0"/>
            </a:endParaRPr>
          </a:p>
          <a:p>
            <a:r>
              <a:rPr lang="en-GB" sz="2000" dirty="0"/>
              <a:t>Advice guide for international nurses in the UK or planning to come</a:t>
            </a:r>
          </a:p>
          <a:p>
            <a:pPr marL="457200" lvl="1" indent="0">
              <a:buNone/>
            </a:pPr>
            <a:r>
              <a:rPr lang="en-GB" sz="2000" u="sng" dirty="0">
                <a:latin typeface="Public Sans Light" pitchFamily="2" charset="0"/>
                <a:hlinkClick r:id="rId6">
                  <a:extLst>
                    <a:ext uri="{A12FA001-AC4F-418D-AE19-62706E023703}">
                      <ahyp:hlinkClr xmlns:ahyp="http://schemas.microsoft.com/office/drawing/2018/hyperlinkcolor" val="tx"/>
                    </a:ext>
                  </a:extLst>
                </a:hlinkClick>
              </a:rPr>
              <a:t> </a:t>
            </a:r>
            <a:r>
              <a:rPr lang="en-GB" sz="2000" dirty="0">
                <a:solidFill>
                  <a:srgbClr val="0563C1"/>
                </a:solidFill>
                <a:latin typeface="Public Sans Light" pitchFamily="2" charset="0"/>
                <a:hlinkClick r:id="rId6">
                  <a:extLst>
                    <a:ext uri="{A12FA001-AC4F-418D-AE19-62706E023703}">
                      <ahyp:hlinkClr xmlns:ahyp="http://schemas.microsoft.com/office/drawing/2018/hyperlinkcolor" val="tx"/>
                    </a:ext>
                  </a:extLst>
                </a:hlinkClick>
              </a:rPr>
              <a:t>Coming to work in the UK | Advice guides </a:t>
            </a:r>
            <a:endParaRPr lang="en-GB" sz="2000" dirty="0">
              <a:latin typeface="Public Sans Light" pitchFamily="2" charset="0"/>
            </a:endParaRPr>
          </a:p>
        </p:txBody>
      </p:sp>
      <p:pic>
        <p:nvPicPr>
          <p:cNvPr id="1026" name="Picture 2">
            <a:extLst>
              <a:ext uri="{FF2B5EF4-FFF2-40B4-BE49-F238E27FC236}">
                <a16:creationId xmlns:a16="http://schemas.microsoft.com/office/drawing/2014/main" id="{002C8838-6C49-9C58-46F6-CBD3585D95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3618" y="4521828"/>
            <a:ext cx="3196991" cy="159849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04A75C79-A196-01ED-4ADC-F91B08609E88}"/>
              </a:ext>
            </a:extLst>
          </p:cNvPr>
          <p:cNvGrpSpPr/>
          <p:nvPr/>
        </p:nvGrpSpPr>
        <p:grpSpPr>
          <a:xfrm>
            <a:off x="10066567" y="837734"/>
            <a:ext cx="1498731" cy="4797522"/>
            <a:chOff x="10583249" y="1237181"/>
            <a:chExt cx="1498731" cy="4797522"/>
          </a:xfrm>
        </p:grpSpPr>
        <p:pic>
          <p:nvPicPr>
            <p:cNvPr id="5" name="Picture 4" descr="Qr code&#10;&#10;Description automatically generated">
              <a:extLst>
                <a:ext uri="{FF2B5EF4-FFF2-40B4-BE49-F238E27FC236}">
                  <a16:creationId xmlns:a16="http://schemas.microsoft.com/office/drawing/2014/main" id="{83E8D9A1-FD79-1929-4C85-CF038936D6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3249" y="1500860"/>
              <a:ext cx="1355127" cy="1355127"/>
            </a:xfrm>
            <a:prstGeom prst="rect">
              <a:avLst/>
            </a:prstGeom>
          </p:spPr>
        </p:pic>
        <p:pic>
          <p:nvPicPr>
            <p:cNvPr id="9" name="Picture 8" descr="Qr code&#10;&#10;Description automatically generated">
              <a:extLst>
                <a:ext uri="{FF2B5EF4-FFF2-40B4-BE49-F238E27FC236}">
                  <a16:creationId xmlns:a16="http://schemas.microsoft.com/office/drawing/2014/main" id="{5055CBA1-B8B2-75BE-68DD-44588286B4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3249" y="4679576"/>
              <a:ext cx="1355127" cy="1355127"/>
            </a:xfrm>
            <a:prstGeom prst="rect">
              <a:avLst/>
            </a:prstGeom>
          </p:spPr>
        </p:pic>
        <p:pic>
          <p:nvPicPr>
            <p:cNvPr id="10" name="Picture 9" descr="Qr code&#10;&#10;Description automatically generated">
              <a:extLst>
                <a:ext uri="{FF2B5EF4-FFF2-40B4-BE49-F238E27FC236}">
                  <a16:creationId xmlns:a16="http://schemas.microsoft.com/office/drawing/2014/main" id="{07A65CA0-3903-C600-D5AE-BF9926F025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83249" y="3090981"/>
              <a:ext cx="1353600" cy="1353600"/>
            </a:xfrm>
            <a:prstGeom prst="rect">
              <a:avLst/>
            </a:prstGeom>
          </p:spPr>
        </p:pic>
        <p:sp>
          <p:nvSpPr>
            <p:cNvPr id="11" name="TextBox 5">
              <a:extLst>
                <a:ext uri="{FF2B5EF4-FFF2-40B4-BE49-F238E27FC236}">
                  <a16:creationId xmlns:a16="http://schemas.microsoft.com/office/drawing/2014/main" id="{4E78358A-2BBE-2CB4-5B03-059E53A8FF07}"/>
                </a:ext>
              </a:extLst>
            </p:cNvPr>
            <p:cNvSpPr txBox="1"/>
            <p:nvPr/>
          </p:nvSpPr>
          <p:spPr>
            <a:xfrm>
              <a:off x="10617539" y="1237181"/>
              <a:ext cx="145788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24289"/>
                  </a:solidFill>
                  <a:latin typeface="Montserrat SemiBold" panose="00000700000000000000" pitchFamily="2" charset="0"/>
                  <a:cs typeface="Arial" panose="020B0604020202020204" pitchFamily="34" charset="0"/>
                </a:rPr>
                <a:t>Scan here:</a:t>
              </a:r>
              <a:endParaRPr lang="en-US" sz="1600" dirty="0">
                <a:solidFill>
                  <a:srgbClr val="024289"/>
                </a:solidFill>
                <a:latin typeface="Montserrat Medium" panose="00000600000000000000" pitchFamily="2" charset="0"/>
                <a:cs typeface="Arial" panose="020B0604020202020204" pitchFamily="34" charset="0"/>
              </a:endParaRPr>
            </a:p>
          </p:txBody>
        </p:sp>
        <p:sp>
          <p:nvSpPr>
            <p:cNvPr id="12" name="TextBox 6">
              <a:extLst>
                <a:ext uri="{FF2B5EF4-FFF2-40B4-BE49-F238E27FC236}">
                  <a16:creationId xmlns:a16="http://schemas.microsoft.com/office/drawing/2014/main" id="{FD8ED812-D6DD-4530-3D0D-8938F795041A}"/>
                </a:ext>
              </a:extLst>
            </p:cNvPr>
            <p:cNvSpPr txBox="1"/>
            <p:nvPr/>
          </p:nvSpPr>
          <p:spPr>
            <a:xfrm>
              <a:off x="10624094" y="2827302"/>
              <a:ext cx="145788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24289"/>
                  </a:solidFill>
                  <a:latin typeface="Montserrat SemiBold" panose="00000700000000000000" pitchFamily="2" charset="0"/>
                  <a:cs typeface="Arial" panose="020B0604020202020204" pitchFamily="34" charset="0"/>
                </a:rPr>
                <a:t>Scan here:</a:t>
              </a:r>
              <a:endParaRPr lang="en-US" sz="1600" dirty="0">
                <a:solidFill>
                  <a:srgbClr val="024289"/>
                </a:solidFill>
                <a:latin typeface="Montserrat Medium" panose="00000600000000000000" pitchFamily="2" charset="0"/>
                <a:cs typeface="Arial" panose="020B0604020202020204" pitchFamily="34" charset="0"/>
              </a:endParaRPr>
            </a:p>
          </p:txBody>
        </p:sp>
        <p:sp>
          <p:nvSpPr>
            <p:cNvPr id="13" name="TextBox 7">
              <a:extLst>
                <a:ext uri="{FF2B5EF4-FFF2-40B4-BE49-F238E27FC236}">
                  <a16:creationId xmlns:a16="http://schemas.microsoft.com/office/drawing/2014/main" id="{B8197484-0618-89CC-784A-6F3F06625BF5}"/>
                </a:ext>
              </a:extLst>
            </p:cNvPr>
            <p:cNvSpPr txBox="1"/>
            <p:nvPr/>
          </p:nvSpPr>
          <p:spPr>
            <a:xfrm>
              <a:off x="10617539" y="4397660"/>
              <a:ext cx="145788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24289"/>
                  </a:solidFill>
                  <a:latin typeface="Montserrat SemiBold" panose="00000700000000000000" pitchFamily="2" charset="0"/>
                  <a:cs typeface="Arial" panose="020B0604020202020204" pitchFamily="34" charset="0"/>
                </a:rPr>
                <a:t>Scan here:</a:t>
              </a:r>
              <a:endParaRPr lang="en-US" sz="1600" dirty="0">
                <a:solidFill>
                  <a:srgbClr val="024289"/>
                </a:solidFill>
                <a:latin typeface="Montserrat Medium" panose="00000600000000000000" pitchFamily="2" charset="0"/>
                <a:cs typeface="Arial" panose="020B0604020202020204" pitchFamily="34" charset="0"/>
              </a:endParaRPr>
            </a:p>
          </p:txBody>
        </p:sp>
      </p:grpSp>
    </p:spTree>
    <p:extLst>
      <p:ext uri="{BB962C8B-B14F-4D97-AF65-F5344CB8AC3E}">
        <p14:creationId xmlns:p14="http://schemas.microsoft.com/office/powerpoint/2010/main" val="1336183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7C6F59-BD27-926D-2DEF-0723361EFBA2}"/>
              </a:ext>
            </a:extLst>
          </p:cNvPr>
          <p:cNvSpPr>
            <a:spLocks noGrp="1"/>
          </p:cNvSpPr>
          <p:nvPr>
            <p:ph type="body" sz="quarter" idx="10"/>
          </p:nvPr>
        </p:nvSpPr>
        <p:spPr>
          <a:xfrm>
            <a:off x="914401" y="2862072"/>
            <a:ext cx="10447866" cy="2670048"/>
          </a:xfrm>
        </p:spPr>
        <p:txBody>
          <a:bodyPr>
            <a:normAutofit/>
          </a:bodyPr>
          <a:lstStyle/>
          <a:p>
            <a:r>
              <a:rPr lang="en-GB" sz="6000" dirty="0"/>
              <a:t>Any questions?</a:t>
            </a:r>
          </a:p>
          <a:p>
            <a:endParaRPr lang="en-GB" sz="6000" dirty="0"/>
          </a:p>
          <a:p>
            <a:r>
              <a:rPr lang="en-GB" sz="3200" dirty="0">
                <a:hlinkClick r:id="rId2"/>
              </a:rPr>
              <a:t>charlotte.daus@rcn.org.uk</a:t>
            </a:r>
            <a:r>
              <a:rPr lang="en-GB" sz="3200" dirty="0"/>
              <a:t> </a:t>
            </a:r>
          </a:p>
        </p:txBody>
      </p:sp>
    </p:spTree>
    <p:extLst>
      <p:ext uri="{BB962C8B-B14F-4D97-AF65-F5344CB8AC3E}">
        <p14:creationId xmlns:p14="http://schemas.microsoft.com/office/powerpoint/2010/main" val="335869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2409B-D152-4FE0-557F-2FA6B94A552B}"/>
              </a:ext>
            </a:extLst>
          </p:cNvPr>
          <p:cNvSpPr>
            <a:spLocks noGrp="1"/>
          </p:cNvSpPr>
          <p:nvPr>
            <p:ph type="body" sz="quarter" idx="10"/>
          </p:nvPr>
        </p:nvSpPr>
        <p:spPr>
          <a:xfrm>
            <a:off x="425450" y="264319"/>
            <a:ext cx="9182100" cy="904875"/>
          </a:xfrm>
        </p:spPr>
        <p:txBody>
          <a:bodyPr>
            <a:normAutofit fontScale="92500" lnSpcReduction="20000"/>
          </a:bodyPr>
          <a:lstStyle/>
          <a:p>
            <a:r>
              <a:rPr lang="en-US" sz="4000" b="1" dirty="0">
                <a:solidFill>
                  <a:srgbClr val="024289"/>
                </a:solidFill>
                <a:latin typeface="Montserrat" panose="00000500000000000000" pitchFamily="2" charset="0"/>
                <a:cs typeface="Arial" panose="020B0604020202020204" pitchFamily="34" charset="0"/>
              </a:rPr>
              <a:t>We are the world’s largest nursing trade union and professional body</a:t>
            </a:r>
          </a:p>
          <a:p>
            <a:endParaRPr lang="en-GB" sz="4000" dirty="0"/>
          </a:p>
        </p:txBody>
      </p:sp>
      <p:sp>
        <p:nvSpPr>
          <p:cNvPr id="6" name="Text Placeholder 2">
            <a:extLst>
              <a:ext uri="{FF2B5EF4-FFF2-40B4-BE49-F238E27FC236}">
                <a16:creationId xmlns:a16="http://schemas.microsoft.com/office/drawing/2014/main" id="{9BC3B460-426E-D095-8131-BA7D5BC93CD4}"/>
              </a:ext>
            </a:extLst>
          </p:cNvPr>
          <p:cNvSpPr txBox="1">
            <a:spLocks/>
          </p:cNvSpPr>
          <p:nvPr/>
        </p:nvSpPr>
        <p:spPr>
          <a:xfrm>
            <a:off x="435937" y="2505789"/>
            <a:ext cx="7397751" cy="25178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spcBef>
                <a:spcPts val="300"/>
              </a:spcBef>
              <a:spcAft>
                <a:spcPts val="1200"/>
              </a:spcAft>
              <a:buClr>
                <a:srgbClr val="DA0042"/>
              </a:buClr>
            </a:pPr>
            <a:r>
              <a:rPr lang="en-GB" sz="2000" dirty="0">
                <a:latin typeface="Public Sans Light" pitchFamily="2" charset="0"/>
              </a:rPr>
              <a:t>We support and represent </a:t>
            </a:r>
            <a:r>
              <a:rPr lang="en-GB" sz="2000" b="1" dirty="0">
                <a:solidFill>
                  <a:srgbClr val="004288"/>
                </a:solidFill>
                <a:latin typeface="Public Sans Light" pitchFamily="2" charset="0"/>
              </a:rPr>
              <a:t>over half a million </a:t>
            </a:r>
            <a:r>
              <a:rPr lang="en-GB" sz="2000" dirty="0">
                <a:latin typeface="Public Sans Light" pitchFamily="2" charset="0"/>
              </a:rPr>
              <a:t>registered nurses, midwives, health care assistants, health care support workers, assistant practitioners, student nursing associates, nursing associates, nursing students, student midwives and nursing apprentices</a:t>
            </a:r>
          </a:p>
          <a:p>
            <a:pPr>
              <a:lnSpc>
                <a:spcPts val="2600"/>
              </a:lnSpc>
              <a:spcBef>
                <a:spcPts val="300"/>
              </a:spcBef>
              <a:spcAft>
                <a:spcPts val="1200"/>
              </a:spcAft>
              <a:buClr>
                <a:srgbClr val="DA0042"/>
              </a:buClr>
            </a:pPr>
            <a:r>
              <a:rPr lang="en-GB" sz="2000" dirty="0">
                <a:latin typeface="Public Sans Light" pitchFamily="2" charset="0"/>
              </a:rPr>
              <a:t>We are member-led, not politically aligned, and are </a:t>
            </a:r>
            <a:br>
              <a:rPr lang="en-GB" sz="2000" dirty="0">
                <a:latin typeface="Public Sans Light" pitchFamily="2" charset="0"/>
              </a:rPr>
            </a:br>
            <a:r>
              <a:rPr lang="en-GB" sz="2000" dirty="0">
                <a:latin typeface="Public Sans Light" pitchFamily="2" charset="0"/>
              </a:rPr>
              <a:t>not-for-profit.</a:t>
            </a:r>
          </a:p>
        </p:txBody>
      </p:sp>
      <p:pic>
        <p:nvPicPr>
          <p:cNvPr id="7" name="Picture 6">
            <a:extLst>
              <a:ext uri="{FF2B5EF4-FFF2-40B4-BE49-F238E27FC236}">
                <a16:creationId xmlns:a16="http://schemas.microsoft.com/office/drawing/2014/main" id="{D3B2B8DE-4283-3D4B-5DC1-52DDDCA1EFBD}"/>
              </a:ext>
            </a:extLst>
          </p:cNvPr>
          <p:cNvPicPr>
            <a:picLocks noChangeAspect="1"/>
          </p:cNvPicPr>
          <p:nvPr/>
        </p:nvPicPr>
        <p:blipFill>
          <a:blip r:embed="rId3"/>
          <a:stretch>
            <a:fillRect/>
          </a:stretch>
        </p:blipFill>
        <p:spPr>
          <a:xfrm>
            <a:off x="0" y="6120384"/>
            <a:ext cx="12192000" cy="737616"/>
          </a:xfrm>
          <a:prstGeom prst="rect">
            <a:avLst/>
          </a:prstGeom>
        </p:spPr>
      </p:pic>
      <p:sp>
        <p:nvSpPr>
          <p:cNvPr id="8" name="Oval 7">
            <a:extLst>
              <a:ext uri="{FF2B5EF4-FFF2-40B4-BE49-F238E27FC236}">
                <a16:creationId xmlns:a16="http://schemas.microsoft.com/office/drawing/2014/main" id="{4F85086D-981A-62E0-004B-7A1D4756FB28}"/>
              </a:ext>
            </a:extLst>
          </p:cNvPr>
          <p:cNvSpPr/>
          <p:nvPr/>
        </p:nvSpPr>
        <p:spPr>
          <a:xfrm>
            <a:off x="8653125" y="2270186"/>
            <a:ext cx="3102938" cy="2989067"/>
          </a:xfrm>
          <a:prstGeom prst="ellipse">
            <a:avLst/>
          </a:prstGeom>
          <a:solidFill>
            <a:srgbClr val="024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Public Sans SemiBold" pitchFamily="2" charset="0"/>
              </a:rPr>
              <a:t>We are nursing-specific, which means we recognise </a:t>
            </a:r>
            <a:r>
              <a:rPr lang="en-GB" sz="2000" b="1" u="sng" dirty="0">
                <a:latin typeface="Public Sans SemiBold" pitchFamily="2" charset="0"/>
              </a:rPr>
              <a:t>your</a:t>
            </a:r>
            <a:r>
              <a:rPr lang="en-GB" sz="2000" b="1" dirty="0">
                <a:latin typeface="Public Sans SemiBold" pitchFamily="2" charset="0"/>
              </a:rPr>
              <a:t> needs better than anyone else</a:t>
            </a:r>
          </a:p>
        </p:txBody>
      </p:sp>
    </p:spTree>
    <p:extLst>
      <p:ext uri="{BB962C8B-B14F-4D97-AF65-F5344CB8AC3E}">
        <p14:creationId xmlns:p14="http://schemas.microsoft.com/office/powerpoint/2010/main" val="349462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EB1085-FF57-9960-D78C-A5BC16601071}"/>
              </a:ext>
            </a:extLst>
          </p:cNvPr>
          <p:cNvPicPr>
            <a:picLocks noChangeAspect="1"/>
          </p:cNvPicPr>
          <p:nvPr/>
        </p:nvPicPr>
        <p:blipFill>
          <a:blip r:embed="rId3"/>
          <a:stretch>
            <a:fillRect/>
          </a:stretch>
        </p:blipFill>
        <p:spPr>
          <a:xfrm>
            <a:off x="0" y="6120384"/>
            <a:ext cx="12192000" cy="737616"/>
          </a:xfrm>
          <a:prstGeom prst="rect">
            <a:avLst/>
          </a:prstGeom>
        </p:spPr>
      </p:pic>
      <p:sp>
        <p:nvSpPr>
          <p:cNvPr id="8" name="Text Placeholder 2">
            <a:extLst>
              <a:ext uri="{FF2B5EF4-FFF2-40B4-BE49-F238E27FC236}">
                <a16:creationId xmlns:a16="http://schemas.microsoft.com/office/drawing/2014/main" id="{EFA383E5-C26B-1D4E-3BCF-AE8743815E6E}"/>
              </a:ext>
            </a:extLst>
          </p:cNvPr>
          <p:cNvSpPr txBox="1">
            <a:spLocks/>
          </p:cNvSpPr>
          <p:nvPr/>
        </p:nvSpPr>
        <p:spPr>
          <a:xfrm>
            <a:off x="527047" y="1254269"/>
            <a:ext cx="9508493" cy="4511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GB" sz="2000" dirty="0">
                <a:effectLst/>
                <a:latin typeface="Public Sans Light" pitchFamily="2" charset="0"/>
                <a:ea typeface="Calibri" panose="020F0502020204030204" pitchFamily="34" charset="0"/>
                <a:cs typeface="Times New Roman" panose="02020603050405020304" pitchFamily="18" charset="0"/>
              </a:rPr>
              <a:t>The RCN has representatives who are the RCN on the ground. As an RCN member you can </a:t>
            </a:r>
            <a:r>
              <a:rPr lang="en-GB" sz="2000" b="1" dirty="0">
                <a:effectLst/>
                <a:latin typeface="Public Sans Light" pitchFamily="2" charset="0"/>
                <a:ea typeface="Calibri" panose="020F0502020204030204" pitchFamily="34" charset="0"/>
                <a:cs typeface="Times New Roman" panose="02020603050405020304" pitchFamily="18" charset="0"/>
                <a:hlinkClick r:id="rId4"/>
              </a:rPr>
              <a:t>become a representative</a:t>
            </a:r>
            <a:r>
              <a:rPr lang="en-GB" sz="2000" dirty="0">
                <a:effectLst/>
                <a:latin typeface="Public Sans Light" pitchFamily="2" charset="0"/>
                <a:ea typeface="Calibri" panose="020F0502020204030204" pitchFamily="34" charset="0"/>
                <a:cs typeface="Times New Roman" panose="02020603050405020304" pitchFamily="18" charset="0"/>
              </a:rPr>
              <a:t> and we provide the training and support for you. </a:t>
            </a:r>
          </a:p>
          <a:p>
            <a:pPr marL="0" indent="0">
              <a:lnSpc>
                <a:spcPts val="2600"/>
              </a:lnSpc>
              <a:buNone/>
            </a:pPr>
            <a:endParaRPr lang="en-GB" sz="2000" dirty="0">
              <a:latin typeface="Public Sans Light" pitchFamily="2" charset="0"/>
              <a:ea typeface="Calibri" panose="020F0502020204030204" pitchFamily="34" charset="0"/>
              <a:cs typeface="Times New Roman" panose="02020603050405020304" pitchFamily="18" charset="0"/>
            </a:endParaRPr>
          </a:p>
          <a:p>
            <a:pPr marL="0" indent="0">
              <a:lnSpc>
                <a:spcPts val="2600"/>
              </a:lnSpc>
              <a:buNone/>
            </a:pPr>
            <a:r>
              <a:rPr lang="en-GB" sz="2000" dirty="0">
                <a:latin typeface="Public Sans Light" pitchFamily="2" charset="0"/>
                <a:ea typeface="Calibri" panose="020F0502020204030204" pitchFamily="34" charset="0"/>
                <a:cs typeface="Times New Roman" panose="02020603050405020304" pitchFamily="18" charset="0"/>
              </a:rPr>
              <a:t>RCN representatives build strong relationships in the workplace and understand how to influence for change. The RCN has three types of accredited rep:</a:t>
            </a:r>
          </a:p>
          <a:p>
            <a:pPr>
              <a:lnSpc>
                <a:spcPts val="2600"/>
              </a:lnSpc>
            </a:pPr>
            <a:r>
              <a:rPr lang="en-GB" sz="2000" dirty="0">
                <a:latin typeface="Public Sans Light" pitchFamily="2" charset="0"/>
                <a:ea typeface="Calibri" panose="020F0502020204030204" pitchFamily="34" charset="0"/>
                <a:cs typeface="Times New Roman" panose="02020603050405020304" pitchFamily="18" charset="0"/>
              </a:rPr>
              <a:t>Stewards</a:t>
            </a:r>
          </a:p>
          <a:p>
            <a:pPr>
              <a:lnSpc>
                <a:spcPts val="2600"/>
              </a:lnSpc>
            </a:pPr>
            <a:r>
              <a:rPr lang="en-GB" sz="2000" dirty="0">
                <a:latin typeface="Public Sans Light" pitchFamily="2" charset="0"/>
                <a:ea typeface="Calibri" panose="020F0502020204030204" pitchFamily="34" charset="0"/>
                <a:cs typeface="Times New Roman" panose="02020603050405020304" pitchFamily="18" charset="0"/>
              </a:rPr>
              <a:t>Learning rep</a:t>
            </a:r>
          </a:p>
          <a:p>
            <a:pPr>
              <a:lnSpc>
                <a:spcPts val="2600"/>
              </a:lnSpc>
            </a:pPr>
            <a:r>
              <a:rPr lang="en-GB" sz="2000" dirty="0">
                <a:latin typeface="Public Sans Light" pitchFamily="2" charset="0"/>
                <a:ea typeface="Calibri" panose="020F0502020204030204" pitchFamily="34" charset="0"/>
                <a:cs typeface="Times New Roman" panose="02020603050405020304" pitchFamily="18" charset="0"/>
              </a:rPr>
              <a:t>Health and Safety rep </a:t>
            </a:r>
          </a:p>
          <a:p>
            <a:pPr marL="0" indent="0">
              <a:lnSpc>
                <a:spcPts val="2600"/>
              </a:lnSpc>
              <a:buNone/>
            </a:pPr>
            <a:r>
              <a:rPr lang="en-GB" sz="2000" b="1" dirty="0">
                <a:latin typeface="Public Sans Light" pitchFamily="2" charset="0"/>
                <a:ea typeface="Calibri" panose="020F0502020204030204" pitchFamily="34" charset="0"/>
                <a:cs typeface="Times New Roman" panose="02020603050405020304" pitchFamily="18" charset="0"/>
                <a:hlinkClick r:id="rId5"/>
              </a:rPr>
              <a:t>Identify and reach out to your local rep today</a:t>
            </a:r>
            <a:r>
              <a:rPr lang="en-GB" sz="2000" b="1" dirty="0">
                <a:latin typeface="Public Sans Light" pitchFamily="2" charset="0"/>
                <a:ea typeface="Calibri" panose="020F0502020204030204" pitchFamily="34" charset="0"/>
                <a:cs typeface="Times New Roman" panose="02020603050405020304" pitchFamily="18" charset="0"/>
              </a:rPr>
              <a:t>. </a:t>
            </a:r>
            <a:endParaRPr lang="en-GB" sz="2000" b="1" dirty="0">
              <a:latin typeface="Public Sans Light" pitchFamily="2" charset="0"/>
            </a:endParaRPr>
          </a:p>
        </p:txBody>
      </p:sp>
      <p:sp>
        <p:nvSpPr>
          <p:cNvPr id="9" name="Rectangle 8">
            <a:hlinkClick r:id="rId4"/>
            <a:extLst>
              <a:ext uri="{FF2B5EF4-FFF2-40B4-BE49-F238E27FC236}">
                <a16:creationId xmlns:a16="http://schemas.microsoft.com/office/drawing/2014/main" id="{7358ABBE-5CE5-3E28-C659-7E5BF95099D5}"/>
              </a:ext>
            </a:extLst>
          </p:cNvPr>
          <p:cNvSpPr/>
          <p:nvPr/>
        </p:nvSpPr>
        <p:spPr>
          <a:xfrm>
            <a:off x="10035540" y="1254269"/>
            <a:ext cx="1917437" cy="1852835"/>
          </a:xfrm>
          <a:prstGeom prst="rect">
            <a:avLst/>
          </a:prstGeom>
          <a:blipFill>
            <a:blip r:embed="rId6">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2" name="Text Placeholder 1">
            <a:extLst>
              <a:ext uri="{FF2B5EF4-FFF2-40B4-BE49-F238E27FC236}">
                <a16:creationId xmlns:a16="http://schemas.microsoft.com/office/drawing/2014/main" id="{04B4C85D-2DEC-C45B-AE34-8B8A15119AF2}"/>
              </a:ext>
            </a:extLst>
          </p:cNvPr>
          <p:cNvSpPr>
            <a:spLocks noGrp="1"/>
          </p:cNvSpPr>
          <p:nvPr>
            <p:ph type="body" sz="quarter" idx="10"/>
          </p:nvPr>
        </p:nvSpPr>
        <p:spPr>
          <a:xfrm>
            <a:off x="425450" y="264319"/>
            <a:ext cx="9182100" cy="904875"/>
          </a:xfrm>
        </p:spPr>
        <p:txBody>
          <a:bodyPr/>
          <a:lstStyle/>
          <a:p>
            <a:r>
              <a:rPr lang="en-US" sz="4000" dirty="0">
                <a:solidFill>
                  <a:srgbClr val="024289"/>
                </a:solidFill>
              </a:rPr>
              <a:t>We represent members</a:t>
            </a:r>
            <a:endParaRPr lang="en-GB" sz="4000" dirty="0">
              <a:solidFill>
                <a:srgbClr val="024289"/>
              </a:solidFill>
            </a:endParaRPr>
          </a:p>
        </p:txBody>
      </p:sp>
      <p:pic>
        <p:nvPicPr>
          <p:cNvPr id="2" name="Picture 1">
            <a:extLst>
              <a:ext uri="{FF2B5EF4-FFF2-40B4-BE49-F238E27FC236}">
                <a16:creationId xmlns:a16="http://schemas.microsoft.com/office/drawing/2014/main" id="{75330636-66A7-4FD7-AAD0-568C47143A44}"/>
              </a:ext>
            </a:extLst>
          </p:cNvPr>
          <p:cNvPicPr>
            <a:picLocks noChangeAspect="1"/>
          </p:cNvPicPr>
          <p:nvPr/>
        </p:nvPicPr>
        <p:blipFill>
          <a:blip r:embed="rId7"/>
          <a:stretch>
            <a:fillRect/>
          </a:stretch>
        </p:blipFill>
        <p:spPr>
          <a:xfrm>
            <a:off x="9301315" y="3178638"/>
            <a:ext cx="2651661" cy="2651661"/>
          </a:xfrm>
          <a:prstGeom prst="rect">
            <a:avLst/>
          </a:prstGeom>
        </p:spPr>
      </p:pic>
    </p:spTree>
    <p:extLst>
      <p:ext uri="{BB962C8B-B14F-4D97-AF65-F5344CB8AC3E}">
        <p14:creationId xmlns:p14="http://schemas.microsoft.com/office/powerpoint/2010/main" val="378263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AFF692-FCD6-A37F-B7ED-3A644B4E2C9D}"/>
              </a:ext>
            </a:extLst>
          </p:cNvPr>
          <p:cNvSpPr>
            <a:spLocks noGrp="1"/>
          </p:cNvSpPr>
          <p:nvPr>
            <p:ph type="body" sz="quarter" idx="11"/>
          </p:nvPr>
        </p:nvSpPr>
        <p:spPr/>
        <p:txBody>
          <a:bodyPr/>
          <a:lstStyle/>
          <a:p>
            <a:r>
              <a:rPr lang="en-GB" dirty="0"/>
              <a:t>What are the benefits of becoming a rep?</a:t>
            </a:r>
          </a:p>
        </p:txBody>
      </p:sp>
      <p:sp>
        <p:nvSpPr>
          <p:cNvPr id="3" name="Text Placeholder 2">
            <a:extLst>
              <a:ext uri="{FF2B5EF4-FFF2-40B4-BE49-F238E27FC236}">
                <a16:creationId xmlns:a16="http://schemas.microsoft.com/office/drawing/2014/main" id="{BF497DBA-285F-19F6-57A2-42189E5C1693}"/>
              </a:ext>
            </a:extLst>
          </p:cNvPr>
          <p:cNvSpPr>
            <a:spLocks noGrp="1"/>
          </p:cNvSpPr>
          <p:nvPr>
            <p:ph type="body" sz="quarter" idx="12"/>
          </p:nvPr>
        </p:nvSpPr>
        <p:spPr/>
        <p:txBody>
          <a:bodyPr/>
          <a:lstStyle/>
          <a:p>
            <a:pPr marL="342900" indent="-342900">
              <a:buFont typeface="Arial" panose="020B0604020202020204" pitchFamily="34" charset="0"/>
              <a:buChar char="•"/>
            </a:pPr>
            <a:r>
              <a:rPr lang="en-GB" dirty="0">
                <a:latin typeface="Montserrat SemiBold" panose="00000700000000000000" pitchFamily="2" charset="0"/>
              </a:rPr>
              <a:t>Secure a better workplace </a:t>
            </a:r>
          </a:p>
          <a:p>
            <a:pPr marL="342900" indent="-342900">
              <a:buFont typeface="Arial" panose="020B0604020202020204" pitchFamily="34" charset="0"/>
              <a:buChar char="•"/>
            </a:pPr>
            <a:r>
              <a:rPr lang="en-GB" dirty="0">
                <a:latin typeface="Montserrat SemiBold" panose="00000700000000000000" pitchFamily="2" charset="0"/>
              </a:rPr>
              <a:t>Organise for change</a:t>
            </a:r>
          </a:p>
          <a:p>
            <a:pPr marL="342900" indent="-342900">
              <a:buFont typeface="Arial" panose="020B0604020202020204" pitchFamily="34" charset="0"/>
              <a:buChar char="•"/>
            </a:pPr>
            <a:r>
              <a:rPr lang="en-GB" dirty="0">
                <a:latin typeface="Montserrat SemiBold" panose="00000700000000000000" pitchFamily="2" charset="0"/>
              </a:rPr>
              <a:t>Develop your own skills:</a:t>
            </a:r>
          </a:p>
          <a:p>
            <a:pPr marL="800100" lvl="1" indent="-342900">
              <a:buFont typeface="Arial" panose="020B0604020202020204" pitchFamily="34" charset="0"/>
              <a:buChar char="•"/>
            </a:pPr>
            <a:r>
              <a:rPr lang="en-GB" sz="2000" dirty="0">
                <a:latin typeface="Montserrat SemiBold" panose="00000700000000000000" pitchFamily="2" charset="0"/>
              </a:rPr>
              <a:t>Influencing </a:t>
            </a:r>
          </a:p>
          <a:p>
            <a:pPr marL="800100" lvl="1" indent="-342900">
              <a:buFont typeface="Arial" panose="020B0604020202020204" pitchFamily="34" charset="0"/>
              <a:buChar char="•"/>
            </a:pPr>
            <a:r>
              <a:rPr lang="en-GB" sz="2000" dirty="0">
                <a:latin typeface="Montserrat SemiBold" panose="00000700000000000000" pitchFamily="2" charset="0"/>
              </a:rPr>
              <a:t>Communication and networking</a:t>
            </a:r>
          </a:p>
          <a:p>
            <a:pPr marL="800100" lvl="1" indent="-342900">
              <a:buFont typeface="Arial" panose="020B0604020202020204" pitchFamily="34" charset="0"/>
              <a:buChar char="•"/>
            </a:pPr>
            <a:r>
              <a:rPr lang="en-GB" sz="2000" dirty="0">
                <a:latin typeface="Montserrat SemiBold" panose="00000700000000000000" pitchFamily="2" charset="0"/>
              </a:rPr>
              <a:t>Negotiating</a:t>
            </a:r>
          </a:p>
          <a:p>
            <a:pPr marL="800100" lvl="1" indent="-342900">
              <a:buFont typeface="Arial" panose="020B0604020202020204" pitchFamily="34" charset="0"/>
              <a:buChar char="•"/>
            </a:pPr>
            <a:r>
              <a:rPr lang="en-GB" sz="2000" dirty="0">
                <a:latin typeface="Montserrat SemiBold" panose="00000700000000000000" pitchFamily="2" charset="0"/>
              </a:rPr>
              <a:t>Specialist knowledge – health and safety, employment, learning, professional development</a:t>
            </a:r>
          </a:p>
          <a:p>
            <a:pPr marL="342900" indent="-342900">
              <a:buFont typeface="Arial" panose="020B0604020202020204" pitchFamily="34" charset="0"/>
              <a:buChar char="•"/>
            </a:pPr>
            <a:r>
              <a:rPr lang="en-GB" dirty="0">
                <a:latin typeface="Montserrat SemiBold" panose="00000700000000000000" pitchFamily="2" charset="0"/>
              </a:rPr>
              <a:t>Develop others</a:t>
            </a:r>
          </a:p>
          <a:p>
            <a:pPr marL="342900" indent="-342900">
              <a:buFont typeface="Arial" panose="020B0604020202020204" pitchFamily="34" charset="0"/>
              <a:buChar char="•"/>
            </a:pPr>
            <a:r>
              <a:rPr lang="en-GB" dirty="0">
                <a:latin typeface="Montserrat SemiBold" panose="00000700000000000000" pitchFamily="2" charset="0"/>
              </a:rPr>
              <a:t>Amplify voice of nursing</a:t>
            </a:r>
          </a:p>
          <a:p>
            <a:pPr marL="800100" lvl="1" indent="-34290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D111E042-7945-3035-F182-68FEC65833F0}"/>
              </a:ext>
            </a:extLst>
          </p:cNvPr>
          <p:cNvPicPr>
            <a:picLocks noChangeAspect="1"/>
          </p:cNvPicPr>
          <p:nvPr/>
        </p:nvPicPr>
        <p:blipFill rotWithShape="1">
          <a:blip r:embed="rId3"/>
          <a:srcRect l="-8036" t="4445" r="-9317" b="26889"/>
          <a:stretch/>
        </p:blipFill>
        <p:spPr>
          <a:xfrm>
            <a:off x="6628336" y="2038596"/>
            <a:ext cx="5106464" cy="4012707"/>
          </a:xfrm>
          <a:prstGeom prst="rect">
            <a:avLst/>
          </a:prstGeom>
        </p:spPr>
      </p:pic>
    </p:spTree>
    <p:extLst>
      <p:ext uri="{BB962C8B-B14F-4D97-AF65-F5344CB8AC3E}">
        <p14:creationId xmlns:p14="http://schemas.microsoft.com/office/powerpoint/2010/main" val="86462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9412B-6FF6-160D-EB2D-357C37513995}"/>
              </a:ext>
            </a:extLst>
          </p:cNvPr>
          <p:cNvSpPr>
            <a:spLocks noGrp="1"/>
          </p:cNvSpPr>
          <p:nvPr>
            <p:ph type="body" sz="quarter" idx="10"/>
          </p:nvPr>
        </p:nvSpPr>
        <p:spPr>
          <a:xfrm>
            <a:off x="425450" y="264319"/>
            <a:ext cx="8274050" cy="904875"/>
          </a:xfrm>
        </p:spPr>
        <p:txBody>
          <a:bodyPr/>
          <a:lstStyle/>
          <a:p>
            <a:r>
              <a:rPr lang="en-GB" sz="4000" b="1" dirty="0">
                <a:solidFill>
                  <a:srgbClr val="024289"/>
                </a:solidFill>
                <a:latin typeface="Montserrat" panose="00000500000000000000" pitchFamily="2" charset="0"/>
                <a:cs typeface="Arial" panose="020B0604020202020204" pitchFamily="34" charset="0"/>
              </a:rPr>
              <a:t>Organising for change</a:t>
            </a:r>
            <a:endParaRPr lang="en-GB" sz="4000" dirty="0">
              <a:solidFill>
                <a:srgbClr val="024289"/>
              </a:solidFill>
            </a:endParaRPr>
          </a:p>
        </p:txBody>
      </p:sp>
      <p:sp>
        <p:nvSpPr>
          <p:cNvPr id="5" name="Text Placeholder 6">
            <a:extLst>
              <a:ext uri="{FF2B5EF4-FFF2-40B4-BE49-F238E27FC236}">
                <a16:creationId xmlns:a16="http://schemas.microsoft.com/office/drawing/2014/main" id="{D5FD4FC2-A857-C85C-D5E1-D0604E78CAC6}"/>
              </a:ext>
            </a:extLst>
          </p:cNvPr>
          <p:cNvSpPr txBox="1">
            <a:spLocks/>
          </p:cNvSpPr>
          <p:nvPr/>
        </p:nvSpPr>
        <p:spPr>
          <a:xfrm>
            <a:off x="425450" y="1574231"/>
            <a:ext cx="8274050" cy="3581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spcBef>
                <a:spcPts val="600"/>
              </a:spcBef>
              <a:spcAft>
                <a:spcPts val="600"/>
              </a:spcAft>
              <a:buClr>
                <a:srgbClr val="DA0042"/>
              </a:buClr>
            </a:pPr>
            <a:r>
              <a:rPr lang="en-GB" sz="2000" dirty="0">
                <a:solidFill>
                  <a:schemeClr val="tx1">
                    <a:lumMod val="95000"/>
                    <a:lumOff val="5000"/>
                  </a:schemeClr>
                </a:solidFill>
                <a:latin typeface="Public Sans Light" pitchFamily="2" charset="0"/>
              </a:rPr>
              <a:t>Organising means members and colleagues working collectively to demand change on a range of issues that threaten your ability to continue providing safe and effective care</a:t>
            </a:r>
          </a:p>
          <a:p>
            <a:pPr>
              <a:lnSpc>
                <a:spcPts val="2600"/>
              </a:lnSpc>
              <a:spcBef>
                <a:spcPts val="600"/>
              </a:spcBef>
              <a:spcAft>
                <a:spcPts val="600"/>
              </a:spcAft>
              <a:buClr>
                <a:srgbClr val="DA0042"/>
              </a:buClr>
            </a:pPr>
            <a:r>
              <a:rPr lang="en-GB" sz="2000" dirty="0">
                <a:solidFill>
                  <a:schemeClr val="tx1">
                    <a:lumMod val="95000"/>
                    <a:lumOff val="5000"/>
                  </a:schemeClr>
                </a:solidFill>
                <a:latin typeface="Public Sans Light" pitchFamily="2" charset="0"/>
              </a:rPr>
              <a:t>Be part of the organising movement and take action to campaign for fair pay, create clinical practice changes and ensure safe staffing</a:t>
            </a:r>
          </a:p>
          <a:p>
            <a:pPr>
              <a:lnSpc>
                <a:spcPts val="2600"/>
              </a:lnSpc>
              <a:spcBef>
                <a:spcPts val="600"/>
              </a:spcBef>
              <a:spcAft>
                <a:spcPts val="600"/>
              </a:spcAft>
              <a:buClr>
                <a:srgbClr val="DA0042"/>
              </a:buClr>
            </a:pPr>
            <a:r>
              <a:rPr lang="en-GB" sz="2000" dirty="0">
                <a:solidFill>
                  <a:schemeClr val="tx1">
                    <a:lumMod val="95000"/>
                    <a:lumOff val="5000"/>
                  </a:schemeClr>
                </a:solidFill>
                <a:latin typeface="Public Sans Light" pitchFamily="2" charset="0"/>
              </a:rPr>
              <a:t>Learn more about Organising wins so far and get updates on future campaigns and events – </a:t>
            </a:r>
            <a:r>
              <a:rPr lang="en-GB" sz="2000" dirty="0">
                <a:solidFill>
                  <a:schemeClr val="tx1">
                    <a:lumMod val="95000"/>
                    <a:lumOff val="5000"/>
                  </a:schemeClr>
                </a:solidFill>
                <a:latin typeface="Public Sans Light" pitchFamily="2" charset="0"/>
                <a:hlinkClick r:id="rId3"/>
              </a:rPr>
              <a:t>rcn.org.uk/get-involved/organising</a:t>
            </a:r>
            <a:r>
              <a:rPr lang="en-GB" sz="2000" dirty="0">
                <a:solidFill>
                  <a:schemeClr val="tx1">
                    <a:lumMod val="95000"/>
                    <a:lumOff val="5000"/>
                  </a:schemeClr>
                </a:solidFill>
                <a:latin typeface="Public Sans Light" pitchFamily="2" charset="0"/>
              </a:rPr>
              <a:t>. </a:t>
            </a:r>
          </a:p>
          <a:p>
            <a:pPr>
              <a:lnSpc>
                <a:spcPts val="2600"/>
              </a:lnSpc>
              <a:spcBef>
                <a:spcPts val="600"/>
              </a:spcBef>
              <a:spcAft>
                <a:spcPts val="600"/>
              </a:spcAft>
              <a:buClr>
                <a:srgbClr val="DA0042"/>
              </a:buClr>
            </a:pPr>
            <a:endParaRPr lang="en-GB" sz="2000" dirty="0">
              <a:solidFill>
                <a:schemeClr val="tx1">
                  <a:lumMod val="95000"/>
                  <a:lumOff val="5000"/>
                </a:schemeClr>
              </a:solidFill>
              <a:latin typeface="Public Sans Light" pitchFamily="2" charset="0"/>
            </a:endParaRPr>
          </a:p>
        </p:txBody>
      </p:sp>
      <p:pic>
        <p:nvPicPr>
          <p:cNvPr id="7" name="Picture 6">
            <a:extLst>
              <a:ext uri="{FF2B5EF4-FFF2-40B4-BE49-F238E27FC236}">
                <a16:creationId xmlns:a16="http://schemas.microsoft.com/office/drawing/2014/main" id="{881FB419-C333-AD47-2ABE-C63D1C4F7A1F}"/>
              </a:ext>
            </a:extLst>
          </p:cNvPr>
          <p:cNvPicPr>
            <a:picLocks noChangeAspect="1"/>
          </p:cNvPicPr>
          <p:nvPr/>
        </p:nvPicPr>
        <p:blipFill>
          <a:blip r:embed="rId4"/>
          <a:stretch>
            <a:fillRect/>
          </a:stretch>
        </p:blipFill>
        <p:spPr>
          <a:xfrm>
            <a:off x="0" y="6120384"/>
            <a:ext cx="12192000" cy="737616"/>
          </a:xfrm>
          <a:prstGeom prst="rect">
            <a:avLst/>
          </a:prstGeom>
        </p:spPr>
      </p:pic>
      <p:pic>
        <p:nvPicPr>
          <p:cNvPr id="1026" name="Picture 2" descr="Organising for change banner">
            <a:extLst>
              <a:ext uri="{FF2B5EF4-FFF2-40B4-BE49-F238E27FC236}">
                <a16:creationId xmlns:a16="http://schemas.microsoft.com/office/drawing/2014/main" id="{D708FFC4-2D02-FC56-594D-3D0BECF6DB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75" r="50886"/>
          <a:stretch/>
        </p:blipFill>
        <p:spPr bwMode="auto">
          <a:xfrm>
            <a:off x="9017000" y="1575747"/>
            <a:ext cx="3014454" cy="161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Organising for change banner">
            <a:extLst>
              <a:ext uri="{FF2B5EF4-FFF2-40B4-BE49-F238E27FC236}">
                <a16:creationId xmlns:a16="http://schemas.microsoft.com/office/drawing/2014/main" id="{7D02803D-AD32-8E7D-CB58-EBC2BAC136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913" r="13020"/>
          <a:stretch/>
        </p:blipFill>
        <p:spPr bwMode="auto">
          <a:xfrm>
            <a:off x="9017000" y="3610701"/>
            <a:ext cx="3014454" cy="167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51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B36A1-A7E1-F6F3-CEAE-F7739817629F}"/>
              </a:ext>
            </a:extLst>
          </p:cNvPr>
          <p:cNvSpPr>
            <a:spLocks noGrp="1"/>
          </p:cNvSpPr>
          <p:nvPr>
            <p:ph type="body" sz="quarter" idx="10"/>
          </p:nvPr>
        </p:nvSpPr>
        <p:spPr>
          <a:xfrm>
            <a:off x="425450" y="219075"/>
            <a:ext cx="8261350" cy="995363"/>
          </a:xfrm>
        </p:spPr>
        <p:txBody>
          <a:bodyPr>
            <a:normAutofit fontScale="92500" lnSpcReduction="10000"/>
          </a:bodyPr>
          <a:lstStyle/>
          <a:p>
            <a:r>
              <a:rPr lang="en-GB" sz="4000" b="1" dirty="0">
                <a:solidFill>
                  <a:srgbClr val="024289"/>
                </a:solidFill>
                <a:latin typeface="Montserrat" panose="00000500000000000000" pitchFamily="2" charset="0"/>
                <a:cs typeface="Arial" panose="020B0604020202020204" pitchFamily="34" charset="0"/>
              </a:rPr>
              <a:t>We are here for you if something goes wrong</a:t>
            </a:r>
          </a:p>
          <a:p>
            <a:endParaRPr lang="en-GB" sz="4000" dirty="0"/>
          </a:p>
        </p:txBody>
      </p:sp>
      <p:pic>
        <p:nvPicPr>
          <p:cNvPr id="4" name="Picture 3">
            <a:extLst>
              <a:ext uri="{FF2B5EF4-FFF2-40B4-BE49-F238E27FC236}">
                <a16:creationId xmlns:a16="http://schemas.microsoft.com/office/drawing/2014/main" id="{2B8D1D68-4D9F-D93C-AF69-E660011EF600}"/>
              </a:ext>
            </a:extLst>
          </p:cNvPr>
          <p:cNvPicPr>
            <a:picLocks noChangeAspect="1"/>
          </p:cNvPicPr>
          <p:nvPr/>
        </p:nvPicPr>
        <p:blipFill>
          <a:blip r:embed="rId3"/>
          <a:stretch>
            <a:fillRect/>
          </a:stretch>
        </p:blipFill>
        <p:spPr>
          <a:xfrm>
            <a:off x="0" y="6120384"/>
            <a:ext cx="12192000" cy="737616"/>
          </a:xfrm>
          <a:prstGeom prst="rect">
            <a:avLst/>
          </a:prstGeom>
        </p:spPr>
      </p:pic>
      <p:pic>
        <p:nvPicPr>
          <p:cNvPr id="7" name="Picture 6" descr="Logo&#10;&#10;Description automatically generated">
            <a:extLst>
              <a:ext uri="{FF2B5EF4-FFF2-40B4-BE49-F238E27FC236}">
                <a16:creationId xmlns:a16="http://schemas.microsoft.com/office/drawing/2014/main" id="{55F8507E-656C-E6FE-4FEB-E182BBAED9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0092" y="214325"/>
            <a:ext cx="2159508" cy="900684"/>
          </a:xfrm>
          <a:prstGeom prst="rect">
            <a:avLst/>
          </a:prstGeom>
        </p:spPr>
      </p:pic>
      <p:sp>
        <p:nvSpPr>
          <p:cNvPr id="8" name="TextBox 7">
            <a:extLst>
              <a:ext uri="{FF2B5EF4-FFF2-40B4-BE49-F238E27FC236}">
                <a16:creationId xmlns:a16="http://schemas.microsoft.com/office/drawing/2014/main" id="{9D120CEC-4B30-AA1C-45CC-ECAABD8763DD}"/>
              </a:ext>
            </a:extLst>
          </p:cNvPr>
          <p:cNvSpPr txBox="1"/>
          <p:nvPr/>
        </p:nvSpPr>
        <p:spPr>
          <a:xfrm>
            <a:off x="425450" y="1526819"/>
            <a:ext cx="11182350" cy="4347344"/>
          </a:xfrm>
          <a:prstGeom prst="rect">
            <a:avLst/>
          </a:prstGeom>
          <a:noFill/>
        </p:spPr>
        <p:txBody>
          <a:bodyPr wrap="square" rtlCol="0">
            <a:spAutoFit/>
          </a:bodyPr>
          <a:lstStyle/>
          <a:p>
            <a:pPr>
              <a:buClr>
                <a:srgbClr val="DA0042"/>
              </a:buClr>
            </a:pPr>
            <a:r>
              <a:rPr lang="en-US" sz="2000" dirty="0">
                <a:solidFill>
                  <a:schemeClr val="tx1">
                    <a:lumMod val="95000"/>
                    <a:lumOff val="5000"/>
                  </a:schemeClr>
                </a:solidFill>
                <a:latin typeface="Public Sans Light" pitchFamily="2" charset="0"/>
              </a:rPr>
              <a:t>Receive </a:t>
            </a:r>
            <a:r>
              <a:rPr lang="en-US" sz="2000" dirty="0">
                <a:solidFill>
                  <a:schemeClr val="tx1">
                    <a:lumMod val="95000"/>
                    <a:lumOff val="5000"/>
                  </a:schemeClr>
                </a:solidFill>
                <a:latin typeface="Public Sans Light" pitchFamily="2" charset="0"/>
                <a:hlinkClick r:id="rId5"/>
              </a:rPr>
              <a:t>workplace protection</a:t>
            </a:r>
            <a:r>
              <a:rPr lang="en-US" sz="2000" dirty="0">
                <a:solidFill>
                  <a:schemeClr val="tx1">
                    <a:lumMod val="95000"/>
                    <a:lumOff val="5000"/>
                  </a:schemeClr>
                </a:solidFill>
                <a:latin typeface="Public Sans Light" pitchFamily="2" charset="0"/>
              </a:rPr>
              <a:t> with access to the largest in-house </a:t>
            </a:r>
            <a:r>
              <a:rPr lang="en-US" sz="2000" dirty="0">
                <a:solidFill>
                  <a:schemeClr val="tx1"/>
                </a:solidFill>
                <a:latin typeface="Public Sans Light" pitchFamily="2" charset="0"/>
              </a:rPr>
              <a:t>legal team </a:t>
            </a:r>
            <a:r>
              <a:rPr lang="en-US" sz="2000" dirty="0">
                <a:solidFill>
                  <a:schemeClr val="tx1">
                    <a:lumMod val="95000"/>
                    <a:lumOff val="5000"/>
                  </a:schemeClr>
                </a:solidFill>
                <a:latin typeface="Public Sans Light" pitchFamily="2" charset="0"/>
              </a:rPr>
              <a:t>of any UK union. </a:t>
            </a:r>
          </a:p>
          <a:p>
            <a:pPr>
              <a:buClr>
                <a:srgbClr val="DA0042"/>
              </a:buClr>
            </a:pPr>
            <a:r>
              <a:rPr lang="en-US" sz="2000" dirty="0">
                <a:solidFill>
                  <a:schemeClr val="tx1">
                    <a:lumMod val="95000"/>
                    <a:lumOff val="5000"/>
                  </a:schemeClr>
                </a:solidFill>
                <a:latin typeface="Public Sans Light" pitchFamily="2" charset="0"/>
              </a:rPr>
              <a:t>Our workplace representatives and regional officers are on hand should you ever need them, providing much-needed peace of mind. </a:t>
            </a:r>
            <a:endParaRPr lang="en-GB" sz="2000" b="1" u="sng" dirty="0">
              <a:latin typeface="Public Sans Light" pitchFamily="2" charset="0"/>
              <a:cs typeface="Calibri" panose="020F0502020204030204" pitchFamily="34" charset="0"/>
              <a:hlinkClick r:id="rId6"/>
            </a:endParaRPr>
          </a:p>
          <a:p>
            <a:pPr>
              <a:spcAft>
                <a:spcPts val="600"/>
              </a:spcAft>
            </a:pPr>
            <a:endParaRPr lang="en-US" sz="2000" b="1" dirty="0">
              <a:solidFill>
                <a:srgbClr val="0563C1"/>
              </a:solidFill>
              <a:latin typeface="Public Sans Light" pitchFamily="2"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a:spcAft>
                <a:spcPts val="600"/>
              </a:spcAft>
            </a:pPr>
            <a:r>
              <a:rPr lang="en-US" sz="2400" b="1" dirty="0">
                <a:solidFill>
                  <a:srgbClr val="004890"/>
                </a:solidFill>
                <a:latin typeface="Public Sans Light" pitchFamily="2" charset="0"/>
                <a:cs typeface="Arial" panose="020B0604020202020204" pitchFamily="34" charset="0"/>
                <a:hlinkClick r:id="rId7">
                  <a:extLst>
                    <a:ext uri="{A12FA001-AC4F-418D-AE19-62706E023703}">
                      <ahyp:hlinkClr xmlns:ahyp="http://schemas.microsoft.com/office/drawing/2018/hyperlinkcolor" val="tx"/>
                    </a:ext>
                  </a:extLst>
                </a:hlinkClick>
              </a:rPr>
              <a:t>Member support services</a:t>
            </a:r>
            <a:r>
              <a:rPr lang="en-US" sz="2000" b="1" dirty="0">
                <a:solidFill>
                  <a:schemeClr val="tx1">
                    <a:lumMod val="95000"/>
                    <a:lumOff val="5000"/>
                  </a:schemeClr>
                </a:solidFill>
                <a:latin typeface="Public Sans Light" pitchFamily="2" charset="0"/>
                <a:cs typeface="Arial" panose="020B0604020202020204" pitchFamily="34" charset="0"/>
              </a:rPr>
              <a:t>: </a:t>
            </a:r>
          </a:p>
          <a:p>
            <a:pPr marL="342900" indent="-342900">
              <a:spcBef>
                <a:spcPts val="300"/>
              </a:spcBef>
              <a:spcAft>
                <a:spcPts val="300"/>
              </a:spcAft>
              <a:buClr>
                <a:srgbClr val="DA0042"/>
              </a:buClr>
              <a:buFont typeface="Arial" panose="020B0604020202020204" pitchFamily="34" charset="0"/>
              <a:buChar char="•"/>
            </a:pPr>
            <a:r>
              <a:rPr lang="en-US" sz="2000" b="1" dirty="0">
                <a:solidFill>
                  <a:srgbClr val="004288"/>
                </a:solidFill>
                <a:latin typeface="Public Sans Light" pitchFamily="2" charset="0"/>
                <a:cs typeface="Arial" panose="020B0604020202020204" pitchFamily="34" charset="0"/>
              </a:rPr>
              <a:t>Free confidential </a:t>
            </a:r>
            <a:r>
              <a:rPr lang="en-US" sz="2000" dirty="0">
                <a:solidFill>
                  <a:schemeClr val="tx1">
                    <a:lumMod val="95000"/>
                    <a:lumOff val="5000"/>
                  </a:schemeClr>
                </a:solidFill>
                <a:latin typeface="Public Sans Light" pitchFamily="2" charset="0"/>
                <a:cs typeface="Arial" panose="020B0604020202020204" pitchFamily="34" charset="0"/>
              </a:rPr>
              <a:t>telephone counselling on work or personal issues</a:t>
            </a:r>
          </a:p>
          <a:p>
            <a:pPr marL="342900" indent="-342900">
              <a:spcBef>
                <a:spcPts val="300"/>
              </a:spcBef>
              <a:spcAft>
                <a:spcPts val="300"/>
              </a:spcAft>
              <a:buClr>
                <a:srgbClr val="DA0042"/>
              </a:buClr>
              <a:buFont typeface="Arial" panose="020B0604020202020204" pitchFamily="34" charset="0"/>
              <a:buChar char="•"/>
            </a:pPr>
            <a:r>
              <a:rPr lang="en-US" sz="2000" dirty="0">
                <a:solidFill>
                  <a:schemeClr val="tx1">
                    <a:lumMod val="95000"/>
                    <a:lumOff val="5000"/>
                  </a:schemeClr>
                </a:solidFill>
                <a:latin typeface="Public Sans Light" pitchFamily="2" charset="0"/>
                <a:cs typeface="Arial" panose="020B0604020202020204" pitchFamily="34" charset="0"/>
              </a:rPr>
              <a:t>Online </a:t>
            </a:r>
            <a:r>
              <a:rPr lang="en-US" sz="2000" b="1" dirty="0">
                <a:solidFill>
                  <a:srgbClr val="004288"/>
                </a:solidFill>
                <a:latin typeface="Public Sans Light" pitchFamily="2" charset="0"/>
                <a:cs typeface="Arial" panose="020B0604020202020204" pitchFamily="34" charset="0"/>
              </a:rPr>
              <a:t>careers</a:t>
            </a:r>
            <a:r>
              <a:rPr lang="en-US" sz="2000" dirty="0">
                <a:solidFill>
                  <a:schemeClr val="tx1">
                    <a:lumMod val="95000"/>
                    <a:lumOff val="5000"/>
                  </a:schemeClr>
                </a:solidFill>
                <a:latin typeface="Public Sans Light" pitchFamily="2" charset="0"/>
                <a:cs typeface="Arial" panose="020B0604020202020204" pitchFamily="34" charset="0"/>
              </a:rPr>
              <a:t> resources and telephone career coaching</a:t>
            </a:r>
          </a:p>
          <a:p>
            <a:pPr marL="342900" indent="-342900">
              <a:spcBef>
                <a:spcPts val="300"/>
              </a:spcBef>
              <a:spcAft>
                <a:spcPts val="300"/>
              </a:spcAft>
              <a:buClr>
                <a:srgbClr val="DA0042"/>
              </a:buClr>
              <a:buFont typeface="Arial" panose="020B0604020202020204" pitchFamily="34" charset="0"/>
              <a:buChar char="•"/>
            </a:pPr>
            <a:r>
              <a:rPr lang="en-US" sz="2000" dirty="0">
                <a:solidFill>
                  <a:srgbClr val="000000"/>
                </a:solidFill>
                <a:latin typeface="Public Sans Light" pitchFamily="2" charset="0"/>
              </a:rPr>
              <a:t>Members already in the UK receive free, confidential support and assistance on </a:t>
            </a:r>
            <a:r>
              <a:rPr lang="en-US" sz="2000" b="1" dirty="0">
                <a:solidFill>
                  <a:srgbClr val="004288"/>
                </a:solidFill>
                <a:latin typeface="Public Sans Light" pitchFamily="2" charset="0"/>
                <a:cs typeface="Arial" panose="020B0604020202020204" pitchFamily="34" charset="0"/>
              </a:rPr>
              <a:t>immigration issues</a:t>
            </a:r>
            <a:endParaRPr lang="en-US" sz="2000" dirty="0">
              <a:solidFill>
                <a:schemeClr val="tx1">
                  <a:lumMod val="95000"/>
                  <a:lumOff val="5000"/>
                </a:schemeClr>
              </a:solidFill>
              <a:latin typeface="Public Sans Light" pitchFamily="2" charset="0"/>
              <a:cs typeface="Arial" panose="020B0604020202020204" pitchFamily="34" charset="0"/>
            </a:endParaRPr>
          </a:p>
          <a:p>
            <a:pPr marL="342900" indent="-342900">
              <a:spcBef>
                <a:spcPts val="300"/>
              </a:spcBef>
              <a:spcAft>
                <a:spcPts val="300"/>
              </a:spcAft>
              <a:buClr>
                <a:srgbClr val="DA0042"/>
              </a:buClr>
              <a:buFont typeface="Arial" panose="020B0604020202020204" pitchFamily="34" charset="0"/>
              <a:buChar char="•"/>
            </a:pPr>
            <a:r>
              <a:rPr lang="en-US" sz="2000" b="1" dirty="0">
                <a:solidFill>
                  <a:srgbClr val="004288"/>
                </a:solidFill>
                <a:latin typeface="Public Sans Light" pitchFamily="2" charset="0"/>
                <a:cs typeface="Arial" panose="020B0604020202020204" pitchFamily="34" charset="0"/>
              </a:rPr>
              <a:t>Financial wellbeing </a:t>
            </a:r>
            <a:r>
              <a:rPr lang="en-US" sz="2000" dirty="0">
                <a:solidFill>
                  <a:srgbClr val="000000"/>
                </a:solidFill>
                <a:latin typeface="Public Sans Light" pitchFamily="2" charset="0"/>
              </a:rPr>
              <a:t>advice from RCN Welfare Services</a:t>
            </a:r>
          </a:p>
          <a:p>
            <a:pPr marL="342900" indent="-342900">
              <a:spcBef>
                <a:spcPts val="300"/>
              </a:spcBef>
              <a:spcAft>
                <a:spcPts val="300"/>
              </a:spcAft>
              <a:buClr>
                <a:srgbClr val="DA0042"/>
              </a:buClr>
              <a:buFont typeface="Arial" panose="020B0604020202020204" pitchFamily="34" charset="0"/>
              <a:buChar char="•"/>
            </a:pPr>
            <a:r>
              <a:rPr lang="en-US" sz="2000" dirty="0">
                <a:solidFill>
                  <a:srgbClr val="000000"/>
                </a:solidFill>
                <a:latin typeface="Public Sans Light" pitchFamily="2" charset="0"/>
              </a:rPr>
              <a:t>The RCN </a:t>
            </a:r>
            <a:r>
              <a:rPr lang="en-US" sz="2000" b="1" dirty="0">
                <a:solidFill>
                  <a:srgbClr val="004288"/>
                </a:solidFill>
                <a:latin typeface="Public Sans Light" pitchFamily="2" charset="0"/>
                <a:cs typeface="Arial" panose="020B0604020202020204" pitchFamily="34" charset="0"/>
              </a:rPr>
              <a:t>Peer Support Service</a:t>
            </a:r>
            <a:r>
              <a:rPr lang="en-US" sz="2000" dirty="0">
                <a:solidFill>
                  <a:srgbClr val="000000"/>
                </a:solidFill>
                <a:latin typeface="Public Sans Light" pitchFamily="2" charset="0"/>
              </a:rPr>
              <a:t> offers members advice and coaching to assist with disability related issues </a:t>
            </a:r>
            <a:endParaRPr lang="en-US" sz="2000" dirty="0">
              <a:solidFill>
                <a:schemeClr val="tx1">
                  <a:lumMod val="95000"/>
                  <a:lumOff val="5000"/>
                </a:schemeClr>
              </a:solidFill>
              <a:latin typeface="Public Sans Light" pitchFamily="2" charset="0"/>
              <a:cs typeface="Arial" panose="020B0604020202020204" pitchFamily="34" charset="0"/>
            </a:endParaRPr>
          </a:p>
        </p:txBody>
      </p:sp>
    </p:spTree>
    <p:extLst>
      <p:ext uri="{BB962C8B-B14F-4D97-AF65-F5344CB8AC3E}">
        <p14:creationId xmlns:p14="http://schemas.microsoft.com/office/powerpoint/2010/main" val="177169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9412B-6FF6-160D-EB2D-357C37513995}"/>
              </a:ext>
            </a:extLst>
          </p:cNvPr>
          <p:cNvSpPr>
            <a:spLocks noGrp="1"/>
          </p:cNvSpPr>
          <p:nvPr>
            <p:ph type="body" sz="quarter" idx="10"/>
          </p:nvPr>
        </p:nvSpPr>
        <p:spPr>
          <a:xfrm>
            <a:off x="425450" y="264319"/>
            <a:ext cx="8274050" cy="904875"/>
          </a:xfrm>
        </p:spPr>
        <p:txBody>
          <a:bodyPr>
            <a:normAutofit fontScale="92500" lnSpcReduction="20000"/>
          </a:bodyPr>
          <a:lstStyle/>
          <a:p>
            <a:r>
              <a:rPr lang="en-GB" sz="4000" b="1" dirty="0">
                <a:solidFill>
                  <a:srgbClr val="024289"/>
                </a:solidFill>
                <a:latin typeface="Montserrat" panose="00000500000000000000" pitchFamily="2" charset="0"/>
                <a:cs typeface="Arial" panose="020B0604020202020204" pitchFamily="34" charset="0"/>
              </a:rPr>
              <a:t>The RCN Institute of Nursing Excellence</a:t>
            </a:r>
            <a:endParaRPr lang="en-GB" sz="4000" dirty="0">
              <a:solidFill>
                <a:srgbClr val="024289"/>
              </a:solidFill>
            </a:endParaRPr>
          </a:p>
        </p:txBody>
      </p:sp>
      <p:sp>
        <p:nvSpPr>
          <p:cNvPr id="5" name="Text Placeholder 6">
            <a:extLst>
              <a:ext uri="{FF2B5EF4-FFF2-40B4-BE49-F238E27FC236}">
                <a16:creationId xmlns:a16="http://schemas.microsoft.com/office/drawing/2014/main" id="{D5FD4FC2-A857-C85C-D5E1-D0604E78CAC6}"/>
              </a:ext>
            </a:extLst>
          </p:cNvPr>
          <p:cNvSpPr txBox="1">
            <a:spLocks/>
          </p:cNvSpPr>
          <p:nvPr/>
        </p:nvSpPr>
        <p:spPr>
          <a:xfrm>
            <a:off x="425450" y="1904432"/>
            <a:ext cx="7065008" cy="1422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spcBef>
                <a:spcPts val="600"/>
              </a:spcBef>
              <a:spcAft>
                <a:spcPts val="600"/>
              </a:spcAft>
              <a:buClr>
                <a:srgbClr val="DA0042"/>
              </a:buClr>
              <a:buNone/>
            </a:pPr>
            <a:r>
              <a:rPr lang="en-GB" sz="2000" dirty="0">
                <a:solidFill>
                  <a:schemeClr val="tx1">
                    <a:lumMod val="95000"/>
                    <a:lumOff val="5000"/>
                  </a:schemeClr>
                </a:solidFill>
                <a:latin typeface="Public Sans Light" pitchFamily="2" charset="0"/>
              </a:rPr>
              <a:t>The </a:t>
            </a:r>
            <a:r>
              <a:rPr lang="en-GB" sz="2000" dirty="0">
                <a:solidFill>
                  <a:schemeClr val="tx1">
                    <a:lumMod val="95000"/>
                    <a:lumOff val="5000"/>
                  </a:schemeClr>
                </a:solidFill>
                <a:latin typeface="Public Sans Light" pitchFamily="2" charset="0"/>
                <a:hlinkClick r:id="rId3"/>
              </a:rPr>
              <a:t>RCN Institute of Nursing Excellence</a:t>
            </a:r>
            <a:r>
              <a:rPr lang="en-GB" sz="2000" dirty="0">
                <a:solidFill>
                  <a:schemeClr val="tx1">
                    <a:lumMod val="95000"/>
                    <a:lumOff val="5000"/>
                  </a:schemeClr>
                </a:solidFill>
                <a:latin typeface="Public Sans Light" pitchFamily="2" charset="0"/>
              </a:rPr>
              <a:t> is made up of five new academies, each with a specific focus to drive improvements and innovation.</a:t>
            </a:r>
          </a:p>
        </p:txBody>
      </p:sp>
      <p:pic>
        <p:nvPicPr>
          <p:cNvPr id="7" name="Picture 6">
            <a:extLst>
              <a:ext uri="{FF2B5EF4-FFF2-40B4-BE49-F238E27FC236}">
                <a16:creationId xmlns:a16="http://schemas.microsoft.com/office/drawing/2014/main" id="{881FB419-C333-AD47-2ABE-C63D1C4F7A1F}"/>
              </a:ext>
            </a:extLst>
          </p:cNvPr>
          <p:cNvPicPr>
            <a:picLocks noChangeAspect="1"/>
          </p:cNvPicPr>
          <p:nvPr/>
        </p:nvPicPr>
        <p:blipFill>
          <a:blip r:embed="rId4"/>
          <a:stretch>
            <a:fillRect/>
          </a:stretch>
        </p:blipFill>
        <p:spPr>
          <a:xfrm>
            <a:off x="0" y="6120384"/>
            <a:ext cx="12192000" cy="737616"/>
          </a:xfrm>
          <a:prstGeom prst="rect">
            <a:avLst/>
          </a:prstGeom>
        </p:spPr>
      </p:pic>
      <p:pic>
        <p:nvPicPr>
          <p:cNvPr id="1026" name="Picture 2" descr="A logo for a nursing school&#10;&#10;Description automatically generated">
            <a:extLst>
              <a:ext uri="{FF2B5EF4-FFF2-40B4-BE49-F238E27FC236}">
                <a16:creationId xmlns:a16="http://schemas.microsoft.com/office/drawing/2014/main" id="{BB3BBCE4-17D2-B3C6-0227-7D56D17E0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500" y="1727802"/>
            <a:ext cx="3274657" cy="17361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person smiling for a picture&#10;&#10;Description automatically generated">
            <a:extLst>
              <a:ext uri="{FF2B5EF4-FFF2-40B4-BE49-F238E27FC236}">
                <a16:creationId xmlns:a16="http://schemas.microsoft.com/office/drawing/2014/main" id="{E64EA448-AAFF-60AA-A12D-D8842F66AF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835" y="4248404"/>
            <a:ext cx="1960245" cy="13068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 person in a blue shirt&#10;&#10;Description automatically generated">
            <a:extLst>
              <a:ext uri="{FF2B5EF4-FFF2-40B4-BE49-F238E27FC236}">
                <a16:creationId xmlns:a16="http://schemas.microsoft.com/office/drawing/2014/main" id="{EF0D1205-2B10-E8FE-7D17-0B9C9360F4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5854" y="4248404"/>
            <a:ext cx="1960245" cy="13068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 person looking up to the side&#10;&#10;Description automatically generated">
            <a:extLst>
              <a:ext uri="{FF2B5EF4-FFF2-40B4-BE49-F238E27FC236}">
                <a16:creationId xmlns:a16="http://schemas.microsoft.com/office/drawing/2014/main" id="{C9B86FE7-1282-3148-5158-11E6EF7BD9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1873" y="4248404"/>
            <a:ext cx="1960245" cy="130683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 person in scrubs looking out a window&#10;&#10;Description automatically generated">
            <a:extLst>
              <a:ext uri="{FF2B5EF4-FFF2-40B4-BE49-F238E27FC236}">
                <a16:creationId xmlns:a16="http://schemas.microsoft.com/office/drawing/2014/main" id="{9FC4C2C0-057B-9942-4429-3F12B5BEA6D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67892" y="4248404"/>
            <a:ext cx="1960245" cy="130683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 person in blue scrubs&#10;&#10;Description automatically generated">
            <a:extLst>
              <a:ext uri="{FF2B5EF4-FFF2-40B4-BE49-F238E27FC236}">
                <a16:creationId xmlns:a16="http://schemas.microsoft.com/office/drawing/2014/main" id="{74C9E94A-3DA0-EB95-DE7A-7EEE720E153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13912" y="4248404"/>
            <a:ext cx="1960245" cy="130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70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DBD92-6023-58D7-A061-0D534840DE3C}"/>
              </a:ext>
            </a:extLst>
          </p:cNvPr>
          <p:cNvSpPr>
            <a:spLocks noGrp="1"/>
          </p:cNvSpPr>
          <p:nvPr>
            <p:ph type="body" sz="quarter" idx="10"/>
          </p:nvPr>
        </p:nvSpPr>
        <p:spPr>
          <a:xfrm>
            <a:off x="425450" y="264319"/>
            <a:ext cx="8718550" cy="904875"/>
          </a:xfrm>
        </p:spPr>
        <p:txBody>
          <a:bodyPr>
            <a:normAutofit fontScale="70000" lnSpcReduction="20000"/>
          </a:bodyPr>
          <a:lstStyle/>
          <a:p>
            <a:r>
              <a:rPr lang="en-GB" sz="3600" b="1" dirty="0">
                <a:solidFill>
                  <a:srgbClr val="024289"/>
                </a:solidFill>
                <a:latin typeface="Montserrat" panose="00000500000000000000" pitchFamily="2" charset="0"/>
                <a:cs typeface="Arial" panose="020B0604020202020204" pitchFamily="34" charset="0"/>
              </a:rPr>
              <a:t>Europe’s largest specialist nursing  </a:t>
            </a:r>
            <a:r>
              <a:rPr lang="en-GB" b="1" dirty="0">
                <a:solidFill>
                  <a:srgbClr val="024289"/>
                </a:solidFill>
                <a:latin typeface="Montserrat" panose="00000500000000000000" pitchFamily="2" charset="0"/>
                <a:cs typeface="Arial" panose="020B0604020202020204" pitchFamily="34" charset="0"/>
              </a:rPr>
              <a:t>e-library</a:t>
            </a:r>
            <a:r>
              <a:rPr lang="en-GB" sz="3600" b="1" dirty="0">
                <a:solidFill>
                  <a:srgbClr val="024289"/>
                </a:solidFill>
                <a:latin typeface="Montserrat" panose="00000500000000000000" pitchFamily="2" charset="0"/>
                <a:cs typeface="Arial" panose="020B0604020202020204" pitchFamily="34" charset="0"/>
              </a:rPr>
              <a:t> to help you with your professional development and studies</a:t>
            </a:r>
          </a:p>
          <a:p>
            <a:endParaRPr lang="en-GB" sz="3600" dirty="0"/>
          </a:p>
        </p:txBody>
      </p:sp>
      <p:sp>
        <p:nvSpPr>
          <p:cNvPr id="4" name="Rectangle 3">
            <a:extLst>
              <a:ext uri="{FF2B5EF4-FFF2-40B4-BE49-F238E27FC236}">
                <a16:creationId xmlns:a16="http://schemas.microsoft.com/office/drawing/2014/main" id="{E4560602-2D15-CBC9-C211-D3EB8275D96D}"/>
              </a:ext>
            </a:extLst>
          </p:cNvPr>
          <p:cNvSpPr/>
          <p:nvPr/>
        </p:nvSpPr>
        <p:spPr>
          <a:xfrm>
            <a:off x="425450" y="1766533"/>
            <a:ext cx="6899650" cy="2863541"/>
          </a:xfrm>
          <a:prstGeom prst="rect">
            <a:avLst/>
          </a:prstGeom>
        </p:spPr>
        <p:txBody>
          <a:bodyPr wrap="square">
            <a:spAutoFit/>
          </a:bodyPr>
          <a:lstStyle/>
          <a:p>
            <a:pPr marL="342900" indent="-342900">
              <a:lnSpc>
                <a:spcPts val="2600"/>
              </a:lnSpc>
              <a:spcBef>
                <a:spcPts val="600"/>
              </a:spcBef>
              <a:spcAft>
                <a:spcPts val="600"/>
              </a:spcAft>
              <a:buClr>
                <a:srgbClr val="DA0042"/>
              </a:buClr>
              <a:buFont typeface="Arial" panose="020B0604020202020204" pitchFamily="34" charset="0"/>
              <a:buChar char="•"/>
            </a:pPr>
            <a:r>
              <a:rPr lang="en-GB" sz="2000" dirty="0">
                <a:solidFill>
                  <a:schemeClr val="tx1">
                    <a:lumMod val="95000"/>
                    <a:lumOff val="5000"/>
                  </a:schemeClr>
                </a:solidFill>
                <a:latin typeface="Public Sans Light" pitchFamily="2" charset="0"/>
                <a:cs typeface="Arial" panose="020B0604020202020204" pitchFamily="34" charset="0"/>
              </a:rPr>
              <a:t>Over 18,000 </a:t>
            </a:r>
            <a:r>
              <a:rPr lang="en-GB" sz="2000" dirty="0" err="1">
                <a:solidFill>
                  <a:schemeClr val="tx1">
                    <a:lumMod val="95000"/>
                    <a:lumOff val="5000"/>
                  </a:schemeClr>
                </a:solidFill>
                <a:latin typeface="Public Sans Light" pitchFamily="2" charset="0"/>
                <a:cs typeface="Arial" panose="020B0604020202020204" pitchFamily="34" charset="0"/>
              </a:rPr>
              <a:t>ebooks</a:t>
            </a:r>
            <a:r>
              <a:rPr lang="en-GB" sz="2000" dirty="0">
                <a:solidFill>
                  <a:schemeClr val="tx1">
                    <a:lumMod val="95000"/>
                    <a:lumOff val="5000"/>
                  </a:schemeClr>
                </a:solidFill>
                <a:latin typeface="Public Sans Light" pitchFamily="2" charset="0"/>
                <a:cs typeface="Arial" panose="020B0604020202020204" pitchFamily="34" charset="0"/>
              </a:rPr>
              <a:t> and ejournals, covering every nursing specialism.</a:t>
            </a:r>
          </a:p>
          <a:p>
            <a:pPr marL="342900" indent="-342900">
              <a:lnSpc>
                <a:spcPts val="2600"/>
              </a:lnSpc>
              <a:spcBef>
                <a:spcPts val="600"/>
              </a:spcBef>
              <a:spcAft>
                <a:spcPts val="600"/>
              </a:spcAft>
              <a:buClr>
                <a:srgbClr val="DA0042"/>
              </a:buClr>
              <a:buFont typeface="Arial" panose="020B0604020202020204" pitchFamily="34" charset="0"/>
              <a:buChar char="•"/>
            </a:pPr>
            <a:r>
              <a:rPr lang="en-US" sz="2000" dirty="0">
                <a:solidFill>
                  <a:schemeClr val="tx1">
                    <a:lumMod val="95000"/>
                    <a:lumOff val="5000"/>
                  </a:schemeClr>
                </a:solidFill>
                <a:latin typeface="Public Sans Light" pitchFamily="2" charset="0"/>
                <a:cs typeface="Arial" panose="020B0604020202020204" pitchFamily="34" charset="0"/>
              </a:rPr>
              <a:t>We have over 12 databases including CINAHL and the British Nursing Index.</a:t>
            </a:r>
            <a:endParaRPr lang="en-GB" sz="2000" dirty="0">
              <a:solidFill>
                <a:schemeClr val="tx1">
                  <a:lumMod val="95000"/>
                  <a:lumOff val="5000"/>
                </a:schemeClr>
              </a:solidFill>
              <a:latin typeface="Public Sans Light" pitchFamily="2" charset="0"/>
              <a:cs typeface="Arial" panose="020B0604020202020204" pitchFamily="34" charset="0"/>
            </a:endParaRPr>
          </a:p>
          <a:p>
            <a:pPr marL="342900" indent="-342900">
              <a:lnSpc>
                <a:spcPts val="2600"/>
              </a:lnSpc>
              <a:spcBef>
                <a:spcPts val="600"/>
              </a:spcBef>
              <a:spcAft>
                <a:spcPts val="600"/>
              </a:spcAft>
              <a:buClr>
                <a:srgbClr val="DA0042"/>
              </a:buClr>
              <a:buFont typeface="Arial" panose="020B0604020202020204" pitchFamily="34" charset="0"/>
              <a:buChar char="•"/>
            </a:pPr>
            <a:r>
              <a:rPr lang="en-GB" sz="2000" dirty="0">
                <a:solidFill>
                  <a:schemeClr val="tx1">
                    <a:lumMod val="95000"/>
                    <a:lumOff val="5000"/>
                  </a:schemeClr>
                </a:solidFill>
                <a:latin typeface="Public Sans Light" pitchFamily="2" charset="0"/>
                <a:cs typeface="Arial" panose="020B0604020202020204" pitchFamily="34" charset="0"/>
              </a:rPr>
              <a:t>Up to date clinical books and no need to subscribe to nursing journals… </a:t>
            </a:r>
            <a:r>
              <a:rPr lang="en-GB" sz="2000" b="1" dirty="0">
                <a:solidFill>
                  <a:srgbClr val="004890"/>
                </a:solidFill>
                <a:latin typeface="Public Sans Light" pitchFamily="2" charset="0"/>
                <a:cs typeface="Arial" panose="020B0604020202020204" pitchFamily="34" charset="0"/>
              </a:rPr>
              <a:t>it’s all included in your membership!</a:t>
            </a:r>
          </a:p>
          <a:p>
            <a:pPr>
              <a:lnSpc>
                <a:spcPts val="2600"/>
              </a:lnSpc>
              <a:spcBef>
                <a:spcPts val="600"/>
              </a:spcBef>
              <a:spcAft>
                <a:spcPts val="600"/>
              </a:spcAft>
            </a:pPr>
            <a:r>
              <a:rPr lang="en-GB" sz="2000" dirty="0">
                <a:solidFill>
                  <a:srgbClr val="004890"/>
                </a:solidFill>
                <a:latin typeface="Public Sans Light" pitchFamily="2" charset="0"/>
                <a:cs typeface="Arial" panose="020B0604020202020204" pitchFamily="34" charset="0"/>
              </a:rPr>
              <a:t>    </a:t>
            </a:r>
            <a:r>
              <a:rPr lang="en-GB" sz="2000" b="1" dirty="0">
                <a:solidFill>
                  <a:srgbClr val="004890"/>
                </a:solidFill>
                <a:latin typeface="Public Sans Light" pitchFamily="2" charset="0"/>
                <a:cs typeface="Arial" panose="020B0604020202020204" pitchFamily="34" charset="0"/>
                <a:hlinkClick r:id="rId3">
                  <a:extLst>
                    <a:ext uri="{A12FA001-AC4F-418D-AE19-62706E023703}">
                      <ahyp:hlinkClr xmlns:ahyp="http://schemas.microsoft.com/office/drawing/2018/hyperlinkcolor" val="tx"/>
                    </a:ext>
                  </a:extLst>
                </a:hlinkClick>
              </a:rPr>
              <a:t>rcn.org.uk/library</a:t>
            </a:r>
            <a:r>
              <a:rPr lang="en-GB" sz="2000" b="1" dirty="0">
                <a:solidFill>
                  <a:srgbClr val="004890"/>
                </a:solidFill>
                <a:latin typeface="Public Sans Light" pitchFamily="2" charset="0"/>
                <a:cs typeface="Arial" panose="020B0604020202020204" pitchFamily="34" charset="0"/>
              </a:rPr>
              <a:t>  </a:t>
            </a:r>
          </a:p>
        </p:txBody>
      </p:sp>
      <p:pic>
        <p:nvPicPr>
          <p:cNvPr id="7" name="Picture 6" descr="A close up of a sign&#10;&#10;Description automatically generated">
            <a:extLst>
              <a:ext uri="{FF2B5EF4-FFF2-40B4-BE49-F238E27FC236}">
                <a16:creationId xmlns:a16="http://schemas.microsoft.com/office/drawing/2014/main" id="{5CD078A3-C40E-774F-5297-90BED994AB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339" y="2104006"/>
            <a:ext cx="4275661" cy="4275661"/>
          </a:xfrm>
          <a:prstGeom prst="rect">
            <a:avLst/>
          </a:prstGeom>
        </p:spPr>
      </p:pic>
      <p:pic>
        <p:nvPicPr>
          <p:cNvPr id="8" name="Picture 7">
            <a:extLst>
              <a:ext uri="{FF2B5EF4-FFF2-40B4-BE49-F238E27FC236}">
                <a16:creationId xmlns:a16="http://schemas.microsoft.com/office/drawing/2014/main" id="{605C1BB3-51AF-7188-5B41-9D4D75BC5853}"/>
              </a:ext>
            </a:extLst>
          </p:cNvPr>
          <p:cNvPicPr>
            <a:picLocks noChangeAspect="1"/>
          </p:cNvPicPr>
          <p:nvPr/>
        </p:nvPicPr>
        <p:blipFill>
          <a:blip r:embed="rId5"/>
          <a:stretch>
            <a:fillRect/>
          </a:stretch>
        </p:blipFill>
        <p:spPr>
          <a:xfrm>
            <a:off x="0" y="6120384"/>
            <a:ext cx="12192000" cy="737616"/>
          </a:xfrm>
          <a:prstGeom prst="rect">
            <a:avLst/>
          </a:prstGeom>
        </p:spPr>
      </p:pic>
    </p:spTree>
    <p:extLst>
      <p:ext uri="{BB962C8B-B14F-4D97-AF65-F5344CB8AC3E}">
        <p14:creationId xmlns:p14="http://schemas.microsoft.com/office/powerpoint/2010/main" val="332492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818CE-7259-08CC-47CB-37A1D900D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48BB8-465A-7A49-5C90-499D7EF53071}"/>
              </a:ext>
            </a:extLst>
          </p:cNvPr>
          <p:cNvSpPr>
            <a:spLocks noGrp="1"/>
          </p:cNvSpPr>
          <p:nvPr>
            <p:ph type="title"/>
          </p:nvPr>
        </p:nvSpPr>
        <p:spPr>
          <a:xfrm>
            <a:off x="615696" y="-330760"/>
            <a:ext cx="11347450" cy="1325563"/>
          </a:xfrm>
        </p:spPr>
        <p:txBody>
          <a:bodyPr anchor="b">
            <a:normAutofit/>
          </a:bodyPr>
          <a:lstStyle/>
          <a:p>
            <a:r>
              <a:rPr lang="en-GB"/>
              <a:t>Nursing Leadership Academy</a:t>
            </a:r>
          </a:p>
        </p:txBody>
      </p:sp>
      <p:graphicFrame>
        <p:nvGraphicFramePr>
          <p:cNvPr id="17" name="Content Placeholder 2">
            <a:extLst>
              <a:ext uri="{FF2B5EF4-FFF2-40B4-BE49-F238E27FC236}">
                <a16:creationId xmlns:a16="http://schemas.microsoft.com/office/drawing/2014/main" id="{1DB7B098-D8A9-8A49-2D6C-0CBAF614E254}"/>
              </a:ext>
            </a:extLst>
          </p:cNvPr>
          <p:cNvGraphicFramePr>
            <a:graphicFrameLocks noGrp="1"/>
          </p:cNvGraphicFramePr>
          <p:nvPr>
            <p:ph sz="half" idx="10"/>
            <p:extLst>
              <p:ext uri="{D42A27DB-BD31-4B8C-83A1-F6EECF244321}">
                <p14:modId xmlns:p14="http://schemas.microsoft.com/office/powerpoint/2010/main" val="357315096"/>
              </p:ext>
            </p:extLst>
          </p:nvPr>
        </p:nvGraphicFramePr>
        <p:xfrm>
          <a:off x="222406" y="1382817"/>
          <a:ext cx="5175504" cy="3640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15E683B-3859-ECB1-86C5-C3DAC804E199}"/>
              </a:ext>
            </a:extLst>
          </p:cNvPr>
          <p:cNvPicPr>
            <a:picLocks noChangeAspect="1"/>
          </p:cNvPicPr>
          <p:nvPr/>
        </p:nvPicPr>
        <p:blipFill>
          <a:blip r:embed="rId7"/>
          <a:stretch>
            <a:fillRect/>
          </a:stretch>
        </p:blipFill>
        <p:spPr>
          <a:xfrm>
            <a:off x="5492645" y="1382817"/>
            <a:ext cx="6470501" cy="3640981"/>
          </a:xfrm>
          <a:prstGeom prst="rect">
            <a:avLst/>
          </a:prstGeom>
        </p:spPr>
      </p:pic>
      <p:sp>
        <p:nvSpPr>
          <p:cNvPr id="5" name="TextBox 4">
            <a:extLst>
              <a:ext uri="{FF2B5EF4-FFF2-40B4-BE49-F238E27FC236}">
                <a16:creationId xmlns:a16="http://schemas.microsoft.com/office/drawing/2014/main" id="{56F9DA87-44F6-2B50-AFA6-391DE4B5CA61}"/>
              </a:ext>
            </a:extLst>
          </p:cNvPr>
          <p:cNvSpPr txBox="1"/>
          <p:nvPr/>
        </p:nvSpPr>
        <p:spPr>
          <a:xfrm>
            <a:off x="1347019" y="5105851"/>
            <a:ext cx="9094840" cy="369332"/>
          </a:xfrm>
          <a:prstGeom prst="rect">
            <a:avLst/>
          </a:prstGeom>
          <a:noFill/>
        </p:spPr>
        <p:txBody>
          <a:bodyPr wrap="square" rtlCol="0">
            <a:spAutoFit/>
          </a:bodyPr>
          <a:lstStyle/>
          <a:p>
            <a:pPr algn="ctr"/>
            <a:r>
              <a:rPr lang="en-GB" dirty="0">
                <a:hlinkClick r:id="rId8"/>
              </a:rPr>
              <a:t>leadershipdevelopment@rcn.org.uk</a:t>
            </a:r>
            <a:r>
              <a:rPr lang="en-GB" dirty="0"/>
              <a:t> </a:t>
            </a:r>
          </a:p>
        </p:txBody>
      </p:sp>
    </p:spTree>
    <p:extLst>
      <p:ext uri="{BB962C8B-B14F-4D97-AF65-F5344CB8AC3E}">
        <p14:creationId xmlns:p14="http://schemas.microsoft.com/office/powerpoint/2010/main" val="3194432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stitute PowerPoint TEMPLATE (Nov 2024)  -  Read-Only" id="{E2D3D1D4-D323-468B-B383-CD440AAA460B}" vid="{D3D25515-77A3-42E7-942A-C8B83BF6E5BB}"/>
    </a:ext>
  </a:extLst>
</a:theme>
</file>

<file path=ppt/theme/theme3.xml><?xml version="1.0" encoding="utf-8"?>
<a:theme xmlns:a="http://schemas.openxmlformats.org/drawingml/2006/main" name="4_Office Theme">
  <a:themeElements>
    <a:clrScheme name="3_Office Theme">
      <a:dk1>
        <a:srgbClr val="000000"/>
      </a:dk1>
      <a:lt1>
        <a:srgbClr val="00AE8D"/>
      </a:lt1>
      <a:dk2>
        <a:srgbClr val="A7A7A7"/>
      </a:dk2>
      <a:lt2>
        <a:srgbClr val="535353"/>
      </a:lt2>
      <a:accent1>
        <a:srgbClr val="B03A8D"/>
      </a:accent1>
      <a:accent2>
        <a:srgbClr val="00AE8D"/>
      </a:accent2>
      <a:accent3>
        <a:srgbClr val="F59D08"/>
      </a:accent3>
      <a:accent4>
        <a:srgbClr val="323033"/>
      </a:accent4>
      <a:accent5>
        <a:srgbClr val="DED9CD"/>
      </a:accent5>
      <a:accent6>
        <a:srgbClr val="8F8F8F"/>
      </a:accent6>
      <a:hlink>
        <a:srgbClr val="0000FF"/>
      </a:hlink>
      <a:folHlink>
        <a:srgbClr val="FF00FF"/>
      </a:folHlink>
    </a:clrScheme>
    <a:fontScheme name="3_Office Theme">
      <a:majorFont>
        <a:latin typeface="Helvetica"/>
        <a:ea typeface="Helvetica"/>
        <a:cs typeface="Helvetica"/>
      </a:majorFont>
      <a:minorFont>
        <a:latin typeface="Calibri"/>
        <a:ea typeface="Calibri"/>
        <a:cs typeface="Calibri"/>
      </a:minorFont>
    </a:fontScheme>
    <a:fmtScheme name="3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3c8a716-e1e6-4b72-b6a0-d46b00f2d941}" enabled="1" method="Standard" siteId="{0b5cffc7-20db-49d9-abc6-4261d1459e26}" removed="0"/>
</clbl:labelList>
</file>

<file path=docProps/app.xml><?xml version="1.0" encoding="utf-8"?>
<Properties xmlns="http://schemas.openxmlformats.org/officeDocument/2006/extended-properties" xmlns:vt="http://schemas.openxmlformats.org/officeDocument/2006/docPropsVTypes">
  <TotalTime>24</TotalTime>
  <Words>2806</Words>
  <Application>Microsoft Office PowerPoint</Application>
  <PresentationFormat>Widescreen</PresentationFormat>
  <Paragraphs>205</Paragraphs>
  <Slides>16</Slides>
  <Notes>14</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16</vt:i4>
      </vt:variant>
    </vt:vector>
  </HeadingPairs>
  <TitlesOfParts>
    <vt:vector size="39" baseType="lpstr">
      <vt:lpstr>Aptos</vt:lpstr>
      <vt:lpstr>Aptos Display</vt:lpstr>
      <vt:lpstr>Arial</vt:lpstr>
      <vt:lpstr>Calibri</vt:lpstr>
      <vt:lpstr>Georgia</vt:lpstr>
      <vt:lpstr>Lato</vt:lpstr>
      <vt:lpstr>Lato Black</vt:lpstr>
      <vt:lpstr>Montserrat</vt:lpstr>
      <vt:lpstr>Montserrat ExtraBold</vt:lpstr>
      <vt:lpstr>Montserrat Medium</vt:lpstr>
      <vt:lpstr>Montserrat SemiBold</vt:lpstr>
      <vt:lpstr>Montserrat-Bold</vt:lpstr>
      <vt:lpstr>Public Sans ExtraBold</vt:lpstr>
      <vt:lpstr>Public Sans Light</vt:lpstr>
      <vt:lpstr>Public Sans Medium</vt:lpstr>
      <vt:lpstr>Public Sans SemiBold</vt:lpstr>
      <vt:lpstr>PublicSans</vt:lpstr>
      <vt:lpstr>Times New Roman</vt:lpstr>
      <vt:lpstr>var(--font-heading)</vt:lpstr>
      <vt:lpstr>Wingdings</vt:lpstr>
      <vt:lpstr>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Nursing Leadership Academy</vt:lpstr>
      <vt:lpstr>PowerPoint Presentation</vt:lpstr>
      <vt:lpstr>Building RCN leadership reputation</vt:lpstr>
      <vt:lpstr>PowerPoint Presentation</vt:lpstr>
      <vt:lpstr>PowerPoint Presentation</vt:lpstr>
      <vt:lpstr>PowerPoint Presentation</vt:lpstr>
      <vt:lpstr>PowerPoint Presentation</vt:lpstr>
      <vt:lpstr>PowerPoint Presentation</vt:lpstr>
    </vt:vector>
  </TitlesOfParts>
  <Company>Royal College of Nursing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Daus</dc:creator>
  <cp:lastModifiedBy>Charlotte Daus</cp:lastModifiedBy>
  <cp:revision>1</cp:revision>
  <dcterms:created xsi:type="dcterms:W3CDTF">2025-03-24T10:20:41Z</dcterms:created>
  <dcterms:modified xsi:type="dcterms:W3CDTF">2025-03-24T10:45:12Z</dcterms:modified>
</cp:coreProperties>
</file>